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61" r:id="rId4"/>
    <p:sldId id="259" r:id="rId5"/>
    <p:sldId id="260" r:id="rId6"/>
    <p:sldId id="262" r:id="rId7"/>
    <p:sldId id="267" r:id="rId8"/>
    <p:sldId id="263" r:id="rId9"/>
    <p:sldId id="266" r:id="rId10"/>
    <p:sldId id="268" r:id="rId11"/>
    <p:sldId id="289" r:id="rId12"/>
    <p:sldId id="270" r:id="rId13"/>
    <p:sldId id="269" r:id="rId14"/>
    <p:sldId id="271" r:id="rId15"/>
    <p:sldId id="272" r:id="rId16"/>
    <p:sldId id="273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3" r:id="rId30"/>
    <p:sldId id="302" r:id="rId31"/>
    <p:sldId id="304" r:id="rId32"/>
    <p:sldId id="282" r:id="rId33"/>
    <p:sldId id="305" r:id="rId34"/>
    <p:sldId id="283" r:id="rId35"/>
    <p:sldId id="306" r:id="rId36"/>
    <p:sldId id="307" r:id="rId37"/>
    <p:sldId id="308" r:id="rId3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26342AC-AA1D-41EA-A8FA-9CB226659258}">
          <p14:sldIdLst>
            <p14:sldId id="257"/>
            <p14:sldId id="258"/>
            <p14:sldId id="261"/>
            <p14:sldId id="259"/>
            <p14:sldId id="260"/>
            <p14:sldId id="262"/>
            <p14:sldId id="267"/>
            <p14:sldId id="263"/>
            <p14:sldId id="266"/>
            <p14:sldId id="268"/>
            <p14:sldId id="289"/>
            <p14:sldId id="270"/>
            <p14:sldId id="269"/>
            <p14:sldId id="271"/>
            <p14:sldId id="272"/>
            <p14:sldId id="273"/>
          </p14:sldIdLst>
        </p14:section>
        <p14:section name="Section sans titre" id="{EEAF4EFD-217F-402D-9DE9-7DA422EE8257}">
          <p14:sldIdLst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3"/>
            <p14:sldId id="302"/>
            <p14:sldId id="304"/>
            <p14:sldId id="282"/>
            <p14:sldId id="305"/>
            <p14:sldId id="283"/>
            <p14:sldId id="306"/>
            <p14:sldId id="307"/>
            <p14:sldId id="30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395" autoAdjust="0"/>
  </p:normalViewPr>
  <p:slideViewPr>
    <p:cSldViewPr>
      <p:cViewPr varScale="1">
        <p:scale>
          <a:sx n="105" d="100"/>
          <a:sy n="105" d="100"/>
        </p:scale>
        <p:origin x="-17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5C40B-745F-44DC-9221-B1E2AFB5989D}" type="datetimeFigureOut">
              <a:rPr lang="fr-FR" smtClean="0"/>
              <a:t>20/10/2017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B9204-04CC-43E4-B6A5-22B10D278B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575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20/10/2017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88640"/>
            <a:ext cx="9433048" cy="6840760"/>
          </a:xfrm>
          <a:prstGeom prst="rect">
            <a:avLst/>
          </a:prstGeom>
        </p:spPr>
      </p:pic>
      <p:sp>
        <p:nvSpPr>
          <p:cNvPr id="7" name="Organigramme : Bande perforée 6"/>
          <p:cNvSpPr/>
          <p:nvPr/>
        </p:nvSpPr>
        <p:spPr>
          <a:xfrm>
            <a:off x="-368339" y="-603448"/>
            <a:ext cx="9721080" cy="194421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rgbClr val="FFFF00"/>
                </a:solidFill>
              </a:rPr>
              <a:t>La saison 2016-2017 de la section VTT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4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rganigramme : Bande perforée 5"/>
          <p:cNvSpPr/>
          <p:nvPr/>
        </p:nvSpPr>
        <p:spPr>
          <a:xfrm>
            <a:off x="-368339" y="5445224"/>
            <a:ext cx="9721080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06 décembre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 ROGNES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11 vététistes : 32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738m G-O: Cri     PN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74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rganigramme : Bande perforée 5"/>
          <p:cNvSpPr/>
          <p:nvPr/>
        </p:nvSpPr>
        <p:spPr>
          <a:xfrm>
            <a:off x="-368339" y="5445224"/>
            <a:ext cx="9721080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08 décembre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 EYGUIERES-ORGON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9 vététistes : 39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814m G-O:  Paul     PN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96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rganigramme : Bande perforée 4"/>
          <p:cNvSpPr/>
          <p:nvPr/>
        </p:nvSpPr>
        <p:spPr>
          <a:xfrm>
            <a:off x="179512" y="5665521"/>
            <a:ext cx="9145016" cy="1368152"/>
          </a:xfrm>
          <a:prstGeom prst="flowChartPunchedTap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FFFF00"/>
                </a:solidFill>
              </a:rPr>
              <a:t>10 décembre </a:t>
            </a:r>
            <a:r>
              <a:rPr lang="fr-FR" sz="2800" b="1" dirty="0">
                <a:solidFill>
                  <a:srgbClr val="FFFF00"/>
                </a:solidFill>
              </a:rPr>
              <a:t>: </a:t>
            </a:r>
            <a:r>
              <a:rPr lang="fr-FR" sz="2800" b="1" dirty="0" smtClean="0">
                <a:solidFill>
                  <a:srgbClr val="FFFF00"/>
                </a:solidFill>
              </a:rPr>
              <a:t>sortie samedi départ </a:t>
            </a:r>
            <a:r>
              <a:rPr lang="fr-FR" sz="2800" b="1" dirty="0" err="1" smtClean="0">
                <a:solidFill>
                  <a:srgbClr val="FFFF00"/>
                </a:solidFill>
              </a:rPr>
              <a:t>Vernègues</a:t>
            </a:r>
            <a:r>
              <a:rPr lang="fr-FR" sz="2800" b="1" dirty="0">
                <a:solidFill>
                  <a:srgbClr val="FFFF00"/>
                </a:solidFill>
              </a:rPr>
              <a:t/>
            </a:r>
            <a:br>
              <a:rPr lang="fr-FR" sz="2800" b="1" dirty="0">
                <a:solidFill>
                  <a:srgbClr val="FFFF00"/>
                </a:solidFill>
              </a:rPr>
            </a:br>
            <a:r>
              <a:rPr lang="fr-FR" sz="2800" b="1" dirty="0" smtClean="0">
                <a:solidFill>
                  <a:srgbClr val="FFFF00"/>
                </a:solidFill>
              </a:rPr>
              <a:t> 5 </a:t>
            </a:r>
            <a:r>
              <a:rPr lang="fr-FR" sz="2800" b="1" dirty="0">
                <a:solidFill>
                  <a:srgbClr val="FFFF00"/>
                </a:solidFill>
              </a:rPr>
              <a:t>participants   	</a:t>
            </a:r>
            <a:r>
              <a:rPr lang="fr-FR" sz="2800" b="1" dirty="0" smtClean="0">
                <a:solidFill>
                  <a:srgbClr val="FFFF00"/>
                </a:solidFill>
              </a:rPr>
              <a:t>26 </a:t>
            </a:r>
            <a:r>
              <a:rPr lang="fr-FR" sz="2800" b="1" dirty="0">
                <a:solidFill>
                  <a:srgbClr val="FFFF00"/>
                </a:solidFill>
              </a:rPr>
              <a:t>km D: </a:t>
            </a:r>
            <a:r>
              <a:rPr lang="fr-FR" sz="2800" b="1" dirty="0" smtClean="0">
                <a:solidFill>
                  <a:srgbClr val="FFFF00"/>
                </a:solidFill>
              </a:rPr>
              <a:t>525m  G-O: Paul</a:t>
            </a:r>
            <a:endParaRPr lang="fr-FR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3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1" y="404664"/>
            <a:ext cx="9144000" cy="6858000"/>
          </a:xfrm>
          <a:prstGeom prst="rect">
            <a:avLst/>
          </a:prstGeom>
        </p:spPr>
      </p:pic>
      <p:sp>
        <p:nvSpPr>
          <p:cNvPr id="5" name="Organigramme : Bande perforée 4"/>
          <p:cNvSpPr/>
          <p:nvPr/>
        </p:nvSpPr>
        <p:spPr>
          <a:xfrm>
            <a:off x="-368339" y="-531440"/>
            <a:ext cx="9721080" cy="216024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15 décembre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 Val de </a:t>
            </a:r>
            <a:r>
              <a:rPr lang="fr-FR" sz="3200" b="1" dirty="0" err="1" smtClean="0">
                <a:solidFill>
                  <a:srgbClr val="FFFF00"/>
                </a:solidFill>
              </a:rPr>
              <a:t>Sibourg</a:t>
            </a:r>
            <a:r>
              <a:rPr lang="fr-FR" sz="3200" b="1" dirty="0" smtClean="0">
                <a:solidFill>
                  <a:srgbClr val="FFFF00"/>
                </a:solidFill>
              </a:rPr>
              <a:t>-Etang de Berre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6 vététistes + 4 : 43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695m G-O:  Paul   Resto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8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rganigramme : Bande perforée 5"/>
          <p:cNvSpPr/>
          <p:nvPr/>
        </p:nvSpPr>
        <p:spPr>
          <a:xfrm>
            <a:off x="-656550" y="5301208"/>
            <a:ext cx="9947394" cy="187220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22 décembre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BEDES-ST PAUL  LES DURANCE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9+4 participants : 39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837m Go: Paul  Resto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5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rganigramme : Bande perforée 4"/>
          <p:cNvSpPr/>
          <p:nvPr/>
        </p:nvSpPr>
        <p:spPr>
          <a:xfrm>
            <a:off x="-656550" y="-243408"/>
            <a:ext cx="9947394" cy="201622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29 décembre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Venelles Le </a:t>
            </a:r>
            <a:r>
              <a:rPr lang="fr-FR" sz="3200" b="1" dirty="0" err="1" smtClean="0">
                <a:solidFill>
                  <a:srgbClr val="FFFF00"/>
                </a:solidFill>
              </a:rPr>
              <a:t>Tholonnet</a:t>
            </a:r>
            <a:endParaRPr lang="fr-FR" sz="3200" b="1" dirty="0" smtClean="0">
              <a:solidFill>
                <a:srgbClr val="FFFF00"/>
              </a:solidFill>
            </a:endParaRP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7 participants : 40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954m G-O: Paul  Resto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6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rganigramme : Bande perforée 5"/>
          <p:cNvSpPr/>
          <p:nvPr/>
        </p:nvSpPr>
        <p:spPr>
          <a:xfrm>
            <a:off x="-108520" y="4974323"/>
            <a:ext cx="9433048" cy="216024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12 janvier: SENAS+LAMANON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9 +2 participants-  32 km  D: 806m G-O</a:t>
            </a:r>
            <a:r>
              <a:rPr lang="fr-FR" sz="3200" b="1" dirty="0">
                <a:solidFill>
                  <a:srgbClr val="FFFF00"/>
                </a:solidFill>
              </a:rPr>
              <a:t>: Paul  Resto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4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108520" y="0"/>
            <a:ext cx="9433048" cy="16288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 Février: LAMBESC-ST ESTEVE-LA DURANCE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5 participants-  50 km  D: 744 m G-O</a:t>
            </a:r>
            <a:r>
              <a:rPr lang="fr-FR" sz="3200" b="1" dirty="0">
                <a:solidFill>
                  <a:srgbClr val="FFFF00"/>
                </a:solidFill>
              </a:rPr>
              <a:t>: Paul  Resto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66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877272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108520" y="4653136"/>
            <a:ext cx="9433048" cy="24482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9 Février: LAMBESC-LE TALLAGARD</a:t>
            </a:r>
          </a:p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Journée Moules frites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13 participants-  50 km  D: 958 m G-O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Francis  </a:t>
            </a:r>
            <a:r>
              <a:rPr lang="fr-FR" sz="3200" b="1" dirty="0">
                <a:solidFill>
                  <a:srgbClr val="FFFF00"/>
                </a:solidFill>
              </a:rPr>
              <a:t>Resto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6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52536" y="-387424"/>
            <a:ext cx="9505056" cy="1656184"/>
          </a:xfrm>
          <a:prstGeom prst="flowChartPunchedTap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11 février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Le CCL invite le VTT </a:t>
            </a:r>
            <a:r>
              <a:rPr lang="fr-FR" sz="3200" b="1" dirty="0" err="1" smtClean="0">
                <a:solidFill>
                  <a:srgbClr val="FFFF00"/>
                </a:solidFill>
              </a:rPr>
              <a:t>Alleins</a:t>
            </a:r>
            <a:endParaRPr lang="fr-FR" sz="3200" b="1" dirty="0" smtClean="0">
              <a:solidFill>
                <a:srgbClr val="FFFF00"/>
              </a:solidFill>
            </a:endParaRP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11 participants -27 km 400 de dénivelé G-O: Christian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5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rganigramme : Bande perforée 5"/>
          <p:cNvSpPr/>
          <p:nvPr/>
        </p:nvSpPr>
        <p:spPr>
          <a:xfrm>
            <a:off x="-368339" y="5445224"/>
            <a:ext cx="9721080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27 octobre 2016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GRANS-ISTRES</a:t>
            </a:r>
            <a:endParaRPr lang="fr-FR" sz="3200" b="1" dirty="0">
              <a:solidFill>
                <a:srgbClr val="FFFF00"/>
              </a:solidFill>
            </a:endParaRP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 8 </a:t>
            </a:r>
            <a:r>
              <a:rPr lang="fr-FR" sz="3200" b="1">
                <a:solidFill>
                  <a:srgbClr val="FFFF00"/>
                </a:solidFill>
              </a:rPr>
              <a:t>participants </a:t>
            </a:r>
            <a:r>
              <a:rPr lang="fr-FR" sz="3200" b="1" smtClean="0">
                <a:solidFill>
                  <a:srgbClr val="FFFF00"/>
                </a:solidFill>
              </a:rPr>
              <a:t>50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864m  GO</a:t>
            </a:r>
            <a:r>
              <a:rPr lang="fr-FR" sz="3200" b="1" smtClean="0">
                <a:solidFill>
                  <a:srgbClr val="FFFF00"/>
                </a:solidFill>
              </a:rPr>
              <a:t>: Christian M ----R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1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108520" y="4653136"/>
            <a:ext cx="9433048" cy="24482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16 Février: PONT MIRABEAU-BEAUMONT </a:t>
            </a:r>
          </a:p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9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smtClean="0">
                <a:solidFill>
                  <a:srgbClr val="FFFF00"/>
                </a:solidFill>
              </a:rPr>
              <a:t>participants- 40 </a:t>
            </a:r>
            <a:r>
              <a:rPr lang="fr-FR" sz="3200" b="1" dirty="0" smtClean="0">
                <a:solidFill>
                  <a:srgbClr val="FFFF00"/>
                </a:solidFill>
              </a:rPr>
              <a:t>km  D: 948 m G-O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Paul  </a:t>
            </a:r>
            <a:r>
              <a:rPr lang="fr-FR" sz="3200" b="1" dirty="0">
                <a:solidFill>
                  <a:srgbClr val="FFFF00"/>
                </a:solidFill>
              </a:rPr>
              <a:t>Resto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108520" y="4653136"/>
            <a:ext cx="9433048" cy="24482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23 Février: La </a:t>
            </a:r>
            <a:r>
              <a:rPr lang="fr-FR" sz="3600" b="1" dirty="0" err="1" smtClean="0">
                <a:solidFill>
                  <a:srgbClr val="FFFF00"/>
                </a:solidFill>
              </a:rPr>
              <a:t>Mérindole</a:t>
            </a:r>
            <a:r>
              <a:rPr lang="fr-FR" sz="3600" b="1" dirty="0" smtClean="0">
                <a:solidFill>
                  <a:srgbClr val="FFFF00"/>
                </a:solidFill>
              </a:rPr>
              <a:t>-Plateau de L’Arbois </a:t>
            </a:r>
          </a:p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10</a:t>
            </a:r>
            <a:r>
              <a:rPr lang="fr-FR" sz="3200" b="1" dirty="0" smtClean="0">
                <a:solidFill>
                  <a:srgbClr val="FFFF00"/>
                </a:solidFill>
              </a:rPr>
              <a:t> participants- 45 km  D: 719 m G-O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Paul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3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2"/>
            <a:ext cx="9144000" cy="6825436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612576" y="5301208"/>
            <a:ext cx="9947394" cy="172819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 Mars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NOVES</a:t>
            </a:r>
            <a:endParaRPr lang="fr-FR" sz="3200" b="1" dirty="0">
              <a:solidFill>
                <a:srgbClr val="FFFF00"/>
              </a:solidFill>
            </a:endParaRP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10 participants : 40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650 m G-O: Cri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8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96736" cy="579501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612576" y="5301208"/>
            <a:ext cx="9947394" cy="172819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9 Mars</a:t>
            </a:r>
            <a:r>
              <a:rPr lang="fr-FR" sz="3200" b="1" dirty="0" smtClean="0">
                <a:solidFill>
                  <a:srgbClr val="FFFF00"/>
                </a:solidFill>
              </a:rPr>
              <a:t> : VELAUX</a:t>
            </a:r>
            <a:endParaRPr lang="fr-FR" sz="3200" b="1" dirty="0">
              <a:solidFill>
                <a:srgbClr val="FFFF00"/>
              </a:solidFill>
            </a:endParaRP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9 participants : 40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800 m G-O: Cri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612576" y="5301208"/>
            <a:ext cx="9947394" cy="172819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16 Mars</a:t>
            </a:r>
            <a:r>
              <a:rPr lang="fr-FR" sz="3200" b="1" dirty="0" smtClean="0">
                <a:solidFill>
                  <a:srgbClr val="FFFF00"/>
                </a:solidFill>
              </a:rPr>
              <a:t> : COUDOUX 19 participants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 32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450 m G-O: Claude et Pierre   Barbecue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7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179512" y="5665521"/>
            <a:ext cx="9145016" cy="1368152"/>
          </a:xfrm>
          <a:prstGeom prst="flowChartPunchedTap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FFFF00"/>
                </a:solidFill>
              </a:rPr>
              <a:t>18 mars </a:t>
            </a:r>
            <a:r>
              <a:rPr lang="fr-FR" sz="2800" b="1" dirty="0">
                <a:solidFill>
                  <a:srgbClr val="FFFF00"/>
                </a:solidFill>
              </a:rPr>
              <a:t>: </a:t>
            </a:r>
            <a:r>
              <a:rPr lang="fr-FR" sz="2800" b="1" dirty="0" smtClean="0">
                <a:solidFill>
                  <a:srgbClr val="FFFF00"/>
                </a:solidFill>
              </a:rPr>
              <a:t>sortie samedi </a:t>
            </a:r>
            <a:r>
              <a:rPr lang="fr-FR" sz="2800" b="1" smtClean="0">
                <a:solidFill>
                  <a:srgbClr val="FFFF00"/>
                </a:solidFill>
              </a:rPr>
              <a:t>départ GRANS</a:t>
            </a:r>
            <a:r>
              <a:rPr lang="fr-FR" sz="2800" b="1" dirty="0">
                <a:solidFill>
                  <a:srgbClr val="FFFF00"/>
                </a:solidFill>
              </a:rPr>
              <a:t/>
            </a:r>
            <a:br>
              <a:rPr lang="fr-FR" sz="2800" b="1" dirty="0">
                <a:solidFill>
                  <a:srgbClr val="FFFF00"/>
                </a:solidFill>
              </a:rPr>
            </a:br>
            <a:r>
              <a:rPr lang="fr-FR" sz="2800" b="1" smtClean="0">
                <a:solidFill>
                  <a:srgbClr val="FFFF00"/>
                </a:solidFill>
              </a:rPr>
              <a:t> 8 </a:t>
            </a:r>
            <a:r>
              <a:rPr lang="fr-FR" sz="2800" b="1" dirty="0">
                <a:solidFill>
                  <a:srgbClr val="FFFF00"/>
                </a:solidFill>
              </a:rPr>
              <a:t>participants   </a:t>
            </a:r>
            <a:r>
              <a:rPr lang="fr-FR" sz="2800" b="1">
                <a:solidFill>
                  <a:srgbClr val="FFFF00"/>
                </a:solidFill>
              </a:rPr>
              <a:t>	</a:t>
            </a:r>
            <a:r>
              <a:rPr lang="fr-FR" sz="2800" b="1" smtClean="0">
                <a:solidFill>
                  <a:srgbClr val="FFFF00"/>
                </a:solidFill>
              </a:rPr>
              <a:t>27 </a:t>
            </a:r>
            <a:r>
              <a:rPr lang="fr-FR" sz="2800" b="1" dirty="0">
                <a:solidFill>
                  <a:srgbClr val="FFFF00"/>
                </a:solidFill>
              </a:rPr>
              <a:t>km D</a:t>
            </a:r>
            <a:r>
              <a:rPr lang="fr-FR" sz="2800" b="1">
                <a:solidFill>
                  <a:srgbClr val="FFFF00"/>
                </a:solidFill>
              </a:rPr>
              <a:t>: </a:t>
            </a:r>
            <a:r>
              <a:rPr lang="fr-FR" sz="2800" b="1" smtClean="0">
                <a:solidFill>
                  <a:srgbClr val="FFFF00"/>
                </a:solidFill>
              </a:rPr>
              <a:t>450 m  </a:t>
            </a:r>
            <a:r>
              <a:rPr lang="fr-FR" sz="2800" b="1" dirty="0" smtClean="0">
                <a:solidFill>
                  <a:srgbClr val="FFFF00"/>
                </a:solidFill>
              </a:rPr>
              <a:t>G-O: Paul</a:t>
            </a:r>
            <a:endParaRPr lang="fr-FR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473705" y="-747463"/>
            <a:ext cx="9947394" cy="252028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30 Mars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err="1" smtClean="0">
                <a:solidFill>
                  <a:srgbClr val="FFFF00"/>
                </a:solidFill>
              </a:rPr>
              <a:t>Sausset</a:t>
            </a:r>
            <a:r>
              <a:rPr lang="fr-FR" sz="3200" b="1" dirty="0" smtClean="0">
                <a:solidFill>
                  <a:srgbClr val="FFFF00"/>
                </a:solidFill>
              </a:rPr>
              <a:t> les Pins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10 participants : 25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500 m G-O</a:t>
            </a:r>
            <a:r>
              <a:rPr lang="fr-FR" sz="3200" b="1" smtClean="0">
                <a:solidFill>
                  <a:srgbClr val="FFFF00"/>
                </a:solidFill>
              </a:rPr>
              <a:t>: Claude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79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32640" cy="774948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473706" y="5301208"/>
            <a:ext cx="11166385" cy="155679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6 avril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err="1" smtClean="0">
                <a:solidFill>
                  <a:srgbClr val="FFFF00"/>
                </a:solidFill>
              </a:rPr>
              <a:t>Aureille</a:t>
            </a:r>
            <a:r>
              <a:rPr lang="fr-FR" sz="3200" b="1" dirty="0" smtClean="0">
                <a:solidFill>
                  <a:srgbClr val="FFFF00"/>
                </a:solidFill>
              </a:rPr>
              <a:t> les Alpilles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9 participants : 40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985 m G-O: Paul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85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95"/>
            <a:ext cx="5868144" cy="7824192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5850128" y="-315416"/>
            <a:ext cx="3275857" cy="748041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13 avril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Bonnieux-</a:t>
            </a:r>
            <a:r>
              <a:rPr lang="fr-FR" sz="3200" b="1" dirty="0" err="1" smtClean="0">
                <a:solidFill>
                  <a:srgbClr val="FFFF00"/>
                </a:solidFill>
              </a:rPr>
              <a:t>Buoux</a:t>
            </a:r>
            <a:endParaRPr lang="fr-FR" sz="3200" b="1" dirty="0" smtClean="0">
              <a:solidFill>
                <a:srgbClr val="FFFF00"/>
              </a:solidFill>
            </a:endParaRP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L’Aigue Brun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5 participants :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32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886 m G-O: Paul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4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rganigramme : Bande perforée 5"/>
          <p:cNvSpPr/>
          <p:nvPr/>
        </p:nvSpPr>
        <p:spPr>
          <a:xfrm>
            <a:off x="-656550" y="5373216"/>
            <a:ext cx="9947394" cy="172819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20 avril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VENELLES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6 participants : 40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1045 m G-O: Paul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rganigramme : Bande perforée 5"/>
          <p:cNvSpPr/>
          <p:nvPr/>
        </p:nvSpPr>
        <p:spPr>
          <a:xfrm>
            <a:off x="-411928" y="-315416"/>
            <a:ext cx="9664448" cy="2016224"/>
          </a:xfrm>
          <a:prstGeom prst="flowChartPunchedTap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30 octobre 2016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err="1" smtClean="0">
                <a:solidFill>
                  <a:srgbClr val="FFFF00"/>
                </a:solidFill>
              </a:rPr>
              <a:t>Rando</a:t>
            </a:r>
            <a:r>
              <a:rPr lang="fr-FR" sz="3200" b="1" dirty="0" smtClean="0">
                <a:solidFill>
                  <a:srgbClr val="FFFF00"/>
                </a:solidFill>
              </a:rPr>
              <a:t> de Pertuis</a:t>
            </a:r>
            <a:r>
              <a:rPr lang="fr-FR" sz="3200" b="1" dirty="0">
                <a:solidFill>
                  <a:srgbClr val="FFFF00"/>
                </a:solidFill>
              </a:rPr>
              <a:t/>
            </a:r>
            <a:br>
              <a:rPr lang="fr-FR" sz="3200" b="1" dirty="0">
                <a:solidFill>
                  <a:srgbClr val="FFFF00"/>
                </a:solidFill>
              </a:rPr>
            </a:br>
            <a:r>
              <a:rPr lang="fr-FR" sz="3200" b="1" dirty="0">
                <a:solidFill>
                  <a:srgbClr val="FFFF00"/>
                </a:solidFill>
              </a:rPr>
              <a:t>			</a:t>
            </a:r>
            <a:r>
              <a:rPr lang="fr-FR" sz="3200" b="1">
                <a:solidFill>
                  <a:srgbClr val="FFFF00"/>
                </a:solidFill>
              </a:rPr>
              <a:t>   </a:t>
            </a:r>
            <a:r>
              <a:rPr lang="fr-FR" sz="3200" b="1" smtClean="0">
                <a:solidFill>
                  <a:srgbClr val="FFFF00"/>
                </a:solidFill>
              </a:rPr>
              <a:t>6 </a:t>
            </a:r>
            <a:r>
              <a:rPr lang="fr-FR" sz="3200" b="1">
                <a:solidFill>
                  <a:srgbClr val="FFFF00"/>
                </a:solidFill>
              </a:rPr>
              <a:t>participants   </a:t>
            </a:r>
            <a:r>
              <a:rPr lang="fr-FR" sz="3200" b="1" smtClean="0">
                <a:solidFill>
                  <a:srgbClr val="FFFF00"/>
                </a:solidFill>
              </a:rPr>
              <a:t>35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865 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2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8924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656550" y="5013176"/>
            <a:ext cx="9947394" cy="237626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11 mai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BIMONT-Le Plateau de </a:t>
            </a:r>
            <a:r>
              <a:rPr lang="fr-FR" sz="3200" b="1" dirty="0" err="1" smtClean="0">
                <a:solidFill>
                  <a:srgbClr val="FFFF00"/>
                </a:solidFill>
              </a:rPr>
              <a:t>Cengle</a:t>
            </a:r>
            <a:endParaRPr lang="fr-FR" sz="3200" b="1" dirty="0" smtClean="0">
              <a:solidFill>
                <a:srgbClr val="FFFF00"/>
              </a:solidFill>
            </a:endParaRP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9 participants : 33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1245 m  G-O: Michel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ilisateur\Documents\Aujourd'hu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7250"/>
            <a:ext cx="11100725" cy="624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rganigramme : Bande perforée 3"/>
          <p:cNvSpPr/>
          <p:nvPr/>
        </p:nvSpPr>
        <p:spPr>
          <a:xfrm>
            <a:off x="-656550" y="-459432"/>
            <a:ext cx="9947394" cy="295232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18 mai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La Tour d’Aigues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11 participants : 31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728 m  G-O: Cri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0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5301208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656550" y="-603448"/>
            <a:ext cx="9947394" cy="309634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25 mai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CORBIERES La Galère</a:t>
            </a:r>
          </a:p>
          <a:p>
            <a:pPr algn="ctr"/>
            <a:r>
              <a:rPr lang="fr-FR" sz="3200" b="1" dirty="0">
                <a:solidFill>
                  <a:srgbClr val="FFFF00"/>
                </a:solidFill>
              </a:rPr>
              <a:t>5</a:t>
            </a:r>
            <a:r>
              <a:rPr lang="fr-FR" sz="3200" b="1" dirty="0" smtClean="0">
                <a:solidFill>
                  <a:srgbClr val="FFFF00"/>
                </a:solidFill>
              </a:rPr>
              <a:t> participants : 30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900 m  G-O: Cri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6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3"/>
            <a:ext cx="9144000" cy="6096001"/>
          </a:xfrm>
          <a:prstGeom prst="rect">
            <a:avLst/>
          </a:prstGeom>
        </p:spPr>
      </p:pic>
      <p:sp>
        <p:nvSpPr>
          <p:cNvPr id="4" name="Organigramme : Bande perforée 3"/>
          <p:cNvSpPr/>
          <p:nvPr/>
        </p:nvSpPr>
        <p:spPr>
          <a:xfrm>
            <a:off x="-252536" y="-387424"/>
            <a:ext cx="9505056" cy="1656184"/>
          </a:xfrm>
          <a:prstGeom prst="flowChartPunchedTap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3 juin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Le CCL participe à la Fête du Sport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21 participants -G-O: Claude et Charley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3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Parchemin vertical 2"/>
          <p:cNvSpPr/>
          <p:nvPr/>
        </p:nvSpPr>
        <p:spPr>
          <a:xfrm>
            <a:off x="5508104" y="404664"/>
            <a:ext cx="3563888" cy="633670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14 juillet 2017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LE CANAL DE CARPENTRAS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8 participants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63 km et 340m de dénivelé</a:t>
            </a:r>
          </a:p>
          <a:p>
            <a:pPr algn="ctr"/>
            <a:endParaRPr lang="fr-FR" dirty="0"/>
          </a:p>
          <a:p>
            <a:pPr algn="ctr"/>
            <a:r>
              <a:rPr lang="fr-FR" dirty="0" smtClean="0"/>
              <a:t>G-O: Michel et Paul</a:t>
            </a:r>
          </a:p>
          <a:p>
            <a:pPr algn="ctr"/>
            <a:endParaRPr lang="fr-FR" dirty="0"/>
          </a:p>
          <a:p>
            <a:pPr algn="ctr"/>
            <a:r>
              <a:rPr lang="fr-FR" smtClean="0"/>
              <a:t>P-N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927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49" y="0"/>
            <a:ext cx="9372533" cy="70294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813770" y="-459432"/>
            <a:ext cx="10282314" cy="172819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28 septembre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GRANS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6 participants : 38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980 m  G-O: Cri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8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2" y="116632"/>
            <a:ext cx="9144000" cy="51435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656550" y="4581128"/>
            <a:ext cx="9947394" cy="280831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5 octobre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CADENET</a:t>
            </a:r>
          </a:p>
          <a:p>
            <a:pPr algn="ctr"/>
            <a:r>
              <a:rPr lang="fr-FR" sz="3200" b="1" dirty="0">
                <a:solidFill>
                  <a:srgbClr val="FFFF00"/>
                </a:solidFill>
              </a:rPr>
              <a:t>5</a:t>
            </a:r>
            <a:r>
              <a:rPr lang="fr-FR" sz="3200" b="1" dirty="0" smtClean="0">
                <a:solidFill>
                  <a:srgbClr val="FFFF00"/>
                </a:solidFill>
              </a:rPr>
              <a:t> participants : 38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1300 m  G-O: Cri  P-N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5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591" y="-171400"/>
            <a:ext cx="10165943" cy="7510977"/>
          </a:xfrm>
          <a:prstGeom prst="rect">
            <a:avLst/>
          </a:prstGeom>
        </p:spPr>
      </p:pic>
      <p:sp>
        <p:nvSpPr>
          <p:cNvPr id="3" name="Bulle ronde 2"/>
          <p:cNvSpPr/>
          <p:nvPr/>
        </p:nvSpPr>
        <p:spPr>
          <a:xfrm>
            <a:off x="0" y="116632"/>
            <a:ext cx="3419872" cy="3024336"/>
          </a:xfrm>
          <a:prstGeom prst="wedgeEllipseCallout">
            <a:avLst>
              <a:gd name="adj1" fmla="val 77611"/>
              <a:gd name="adj2" fmla="val 24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50" dirty="0" smtClean="0"/>
              <a:t>SUPERBE SAISON DE VTT</a:t>
            </a:r>
            <a:endParaRPr lang="fr-FR" sz="2550" dirty="0"/>
          </a:p>
        </p:txBody>
      </p:sp>
    </p:spTree>
    <p:extLst>
      <p:ext uri="{BB962C8B-B14F-4D97-AF65-F5344CB8AC3E}">
        <p14:creationId xmlns:p14="http://schemas.microsoft.com/office/powerpoint/2010/main" val="134735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rganigramme : Bande perforée 3"/>
          <p:cNvSpPr/>
          <p:nvPr/>
        </p:nvSpPr>
        <p:spPr>
          <a:xfrm>
            <a:off x="-368339" y="5445224"/>
            <a:ext cx="9721080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3 novembre 2016 : PERTUIS</a:t>
            </a:r>
            <a:r>
              <a:rPr lang="fr-FR" sz="3200" b="1" dirty="0">
                <a:solidFill>
                  <a:srgbClr val="FFFF00"/>
                </a:solidFill>
              </a:rPr>
              <a:t/>
            </a:r>
            <a:br>
              <a:rPr lang="fr-FR" sz="3200" b="1" dirty="0">
                <a:solidFill>
                  <a:srgbClr val="FFFF00"/>
                </a:solidFill>
              </a:rPr>
            </a:br>
            <a:r>
              <a:rPr lang="fr-FR" sz="3200" b="1" dirty="0" smtClean="0">
                <a:solidFill>
                  <a:srgbClr val="FFFF00"/>
                </a:solidFill>
              </a:rPr>
              <a:t>6 </a:t>
            </a:r>
            <a:r>
              <a:rPr lang="fr-FR" sz="3200" b="1" dirty="0">
                <a:solidFill>
                  <a:srgbClr val="FFFF00"/>
                </a:solidFill>
              </a:rPr>
              <a:t>participants </a:t>
            </a:r>
            <a:r>
              <a:rPr lang="fr-FR" sz="3200" b="1" dirty="0" smtClean="0">
                <a:solidFill>
                  <a:srgbClr val="FFFF00"/>
                </a:solidFill>
              </a:rPr>
              <a:t>36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1085m  G-O: Christian  PN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4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rganigramme : Bande perforée 4"/>
          <p:cNvSpPr/>
          <p:nvPr/>
        </p:nvSpPr>
        <p:spPr>
          <a:xfrm>
            <a:off x="179512" y="5665521"/>
            <a:ext cx="9145016" cy="136815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FFFF00"/>
                </a:solidFill>
              </a:rPr>
              <a:t>10 novembre </a:t>
            </a:r>
            <a:r>
              <a:rPr lang="fr-FR" sz="2800" b="1" dirty="0">
                <a:solidFill>
                  <a:srgbClr val="FFFF00"/>
                </a:solidFill>
              </a:rPr>
              <a:t>: </a:t>
            </a:r>
            <a:r>
              <a:rPr lang="fr-FR" sz="2800" b="1" dirty="0" err="1" smtClean="0">
                <a:solidFill>
                  <a:srgbClr val="FFFF00"/>
                </a:solidFill>
              </a:rPr>
              <a:t>Vernègues</a:t>
            </a:r>
            <a:r>
              <a:rPr lang="fr-FR" sz="2800" b="1" dirty="0" smtClean="0">
                <a:solidFill>
                  <a:srgbClr val="FFFF00"/>
                </a:solidFill>
              </a:rPr>
              <a:t> (grosse chute de Pierre)</a:t>
            </a:r>
            <a:r>
              <a:rPr lang="fr-FR" sz="2800" b="1" dirty="0">
                <a:solidFill>
                  <a:srgbClr val="FFFF00"/>
                </a:solidFill>
              </a:rPr>
              <a:t/>
            </a:r>
            <a:br>
              <a:rPr lang="fr-FR" sz="2800" b="1" dirty="0">
                <a:solidFill>
                  <a:srgbClr val="FFFF00"/>
                </a:solidFill>
              </a:rPr>
            </a:br>
            <a:r>
              <a:rPr lang="fr-FR" sz="2800" b="1" dirty="0" smtClean="0">
                <a:solidFill>
                  <a:srgbClr val="FFFF00"/>
                </a:solidFill>
              </a:rPr>
              <a:t> 4 </a:t>
            </a:r>
            <a:r>
              <a:rPr lang="fr-FR" sz="2800" b="1" dirty="0">
                <a:solidFill>
                  <a:srgbClr val="FFFF00"/>
                </a:solidFill>
              </a:rPr>
              <a:t>participants   	</a:t>
            </a:r>
            <a:r>
              <a:rPr lang="fr-FR" sz="2800" b="1" dirty="0" smtClean="0">
                <a:solidFill>
                  <a:srgbClr val="FFFF00"/>
                </a:solidFill>
              </a:rPr>
              <a:t>35 </a:t>
            </a:r>
            <a:r>
              <a:rPr lang="fr-FR" sz="2800" b="1" dirty="0">
                <a:solidFill>
                  <a:srgbClr val="FFFF00"/>
                </a:solidFill>
              </a:rPr>
              <a:t>km D: </a:t>
            </a:r>
            <a:r>
              <a:rPr lang="fr-FR" sz="2800" b="1" dirty="0" smtClean="0">
                <a:solidFill>
                  <a:srgbClr val="FFFF00"/>
                </a:solidFill>
              </a:rPr>
              <a:t>800m  G-O: Paul -R</a:t>
            </a:r>
            <a:endParaRPr lang="fr-FR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1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rganigramme : Bande perforée 4"/>
          <p:cNvSpPr/>
          <p:nvPr/>
        </p:nvSpPr>
        <p:spPr>
          <a:xfrm>
            <a:off x="179512" y="5665521"/>
            <a:ext cx="9145016" cy="1368152"/>
          </a:xfrm>
          <a:prstGeom prst="flowChartPunchedTap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FFFF00"/>
                </a:solidFill>
              </a:rPr>
              <a:t>12 novembre </a:t>
            </a:r>
            <a:r>
              <a:rPr lang="fr-FR" sz="2800" b="1" dirty="0">
                <a:solidFill>
                  <a:srgbClr val="FFFF00"/>
                </a:solidFill>
              </a:rPr>
              <a:t>: </a:t>
            </a:r>
            <a:r>
              <a:rPr lang="fr-FR" sz="2800" b="1" dirty="0" smtClean="0">
                <a:solidFill>
                  <a:srgbClr val="FFFF00"/>
                </a:solidFill>
              </a:rPr>
              <a:t>sortie samedi départ St </a:t>
            </a:r>
            <a:r>
              <a:rPr lang="fr-FR" sz="2800" b="1" dirty="0" err="1" smtClean="0">
                <a:solidFill>
                  <a:srgbClr val="FFFF00"/>
                </a:solidFill>
              </a:rPr>
              <a:t>Cannat</a:t>
            </a:r>
            <a:r>
              <a:rPr lang="fr-FR" sz="2800" b="1" dirty="0">
                <a:solidFill>
                  <a:srgbClr val="FFFF00"/>
                </a:solidFill>
              </a:rPr>
              <a:t/>
            </a:r>
            <a:br>
              <a:rPr lang="fr-FR" sz="2800" b="1" dirty="0">
                <a:solidFill>
                  <a:srgbClr val="FFFF00"/>
                </a:solidFill>
              </a:rPr>
            </a:br>
            <a:r>
              <a:rPr lang="fr-FR" sz="2800" b="1" dirty="0" smtClean="0">
                <a:solidFill>
                  <a:srgbClr val="FFFF00"/>
                </a:solidFill>
              </a:rPr>
              <a:t> 8 </a:t>
            </a:r>
            <a:r>
              <a:rPr lang="fr-FR" sz="2800" b="1" dirty="0">
                <a:solidFill>
                  <a:srgbClr val="FFFF00"/>
                </a:solidFill>
              </a:rPr>
              <a:t>participants   	</a:t>
            </a:r>
            <a:r>
              <a:rPr lang="fr-FR" sz="2800" b="1" dirty="0" smtClean="0">
                <a:solidFill>
                  <a:srgbClr val="FFFF00"/>
                </a:solidFill>
              </a:rPr>
              <a:t>30 </a:t>
            </a:r>
            <a:r>
              <a:rPr lang="fr-FR" sz="2800" b="1" dirty="0">
                <a:solidFill>
                  <a:srgbClr val="FFFF00"/>
                </a:solidFill>
              </a:rPr>
              <a:t>km D: </a:t>
            </a:r>
            <a:r>
              <a:rPr lang="fr-FR" sz="2800" b="1" dirty="0" smtClean="0">
                <a:solidFill>
                  <a:srgbClr val="FFFF00"/>
                </a:solidFill>
              </a:rPr>
              <a:t>445m  G-O: Paul</a:t>
            </a:r>
            <a:endParaRPr lang="fr-FR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2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rganigramme : Bande perforée 4"/>
          <p:cNvSpPr/>
          <p:nvPr/>
        </p:nvSpPr>
        <p:spPr>
          <a:xfrm>
            <a:off x="-368339" y="5445224"/>
            <a:ext cx="9721080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rgbClr val="FFFF00"/>
                </a:solidFill>
              </a:rPr>
              <a:t>17 </a:t>
            </a:r>
            <a:r>
              <a:rPr lang="fr-FR" sz="4000" b="1" dirty="0">
                <a:solidFill>
                  <a:srgbClr val="FFFF00"/>
                </a:solidFill>
              </a:rPr>
              <a:t>novembre 2016 : </a:t>
            </a:r>
            <a:r>
              <a:rPr lang="fr-FR" sz="4000" b="1" dirty="0" smtClean="0">
                <a:solidFill>
                  <a:srgbClr val="FFFF00"/>
                </a:solidFill>
              </a:rPr>
              <a:t>CADENET-PERTUIS</a:t>
            </a:r>
            <a:r>
              <a:rPr lang="fr-FR" sz="3600" b="1" dirty="0">
                <a:solidFill>
                  <a:srgbClr val="FFFF00"/>
                </a:solidFill>
              </a:rPr>
              <a:t/>
            </a:r>
            <a:br>
              <a:rPr lang="fr-FR" sz="3600" b="1" dirty="0">
                <a:solidFill>
                  <a:srgbClr val="FFFF00"/>
                </a:solidFill>
              </a:rPr>
            </a:br>
            <a:r>
              <a:rPr lang="fr-FR" sz="3600" b="1" dirty="0" smtClean="0">
                <a:solidFill>
                  <a:srgbClr val="FFFF00"/>
                </a:solidFill>
              </a:rPr>
              <a:t>8 VTT: 38 </a:t>
            </a:r>
            <a:r>
              <a:rPr lang="fr-FR" sz="3600" b="1" dirty="0">
                <a:solidFill>
                  <a:srgbClr val="FFFF00"/>
                </a:solidFill>
              </a:rPr>
              <a:t>km </a:t>
            </a:r>
            <a:r>
              <a:rPr lang="fr-FR" sz="3600" b="1" dirty="0" smtClean="0">
                <a:solidFill>
                  <a:srgbClr val="FFFF00"/>
                </a:solidFill>
              </a:rPr>
              <a:t> D</a:t>
            </a:r>
            <a:r>
              <a:rPr lang="fr-FR" sz="3600" b="1" dirty="0">
                <a:solidFill>
                  <a:srgbClr val="FFFF00"/>
                </a:solidFill>
              </a:rPr>
              <a:t>: </a:t>
            </a:r>
            <a:r>
              <a:rPr lang="fr-FR" sz="3600" b="1" dirty="0" smtClean="0">
                <a:solidFill>
                  <a:srgbClr val="FFFF00"/>
                </a:solidFill>
              </a:rPr>
              <a:t>1256m  </a:t>
            </a:r>
            <a:r>
              <a:rPr lang="fr-FR" sz="3600" b="1" dirty="0">
                <a:solidFill>
                  <a:srgbClr val="FFFF00"/>
                </a:solidFill>
              </a:rPr>
              <a:t>G-O: Christian  PN</a:t>
            </a:r>
            <a:endParaRPr lang="fr-FR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1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rganigramme : Bande perforée 4"/>
          <p:cNvSpPr/>
          <p:nvPr/>
        </p:nvSpPr>
        <p:spPr>
          <a:xfrm>
            <a:off x="-368339" y="4797152"/>
            <a:ext cx="9721080" cy="206084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b="1" dirty="0" smtClean="0">
              <a:solidFill>
                <a:srgbClr val="FFFF00"/>
              </a:solidFill>
            </a:endParaRPr>
          </a:p>
          <a:p>
            <a:pPr algn="ctr"/>
            <a:r>
              <a:rPr lang="fr-FR" sz="4000" b="1" dirty="0">
                <a:solidFill>
                  <a:srgbClr val="FFFF00"/>
                </a:solidFill>
              </a:rPr>
              <a:t> </a:t>
            </a:r>
            <a:r>
              <a:rPr lang="fr-FR" sz="4000" b="1" dirty="0" smtClean="0">
                <a:solidFill>
                  <a:srgbClr val="FFFF00"/>
                </a:solidFill>
              </a:rPr>
              <a:t>1 Décembre  </a:t>
            </a:r>
            <a:r>
              <a:rPr lang="fr-FR" sz="4000" b="1" dirty="0">
                <a:solidFill>
                  <a:srgbClr val="FFFF00"/>
                </a:solidFill>
              </a:rPr>
              <a:t>: </a:t>
            </a:r>
            <a:r>
              <a:rPr lang="fr-FR" sz="4000" b="1" dirty="0" smtClean="0">
                <a:solidFill>
                  <a:srgbClr val="FFFF00"/>
                </a:solidFill>
              </a:rPr>
              <a:t>LAMBESC-SAINT CANNAT</a:t>
            </a:r>
            <a:r>
              <a:rPr lang="fr-FR" sz="3600" b="1" dirty="0">
                <a:solidFill>
                  <a:srgbClr val="FFFF00"/>
                </a:solidFill>
              </a:rPr>
              <a:t/>
            </a:r>
            <a:br>
              <a:rPr lang="fr-FR" sz="3600" b="1" dirty="0">
                <a:solidFill>
                  <a:srgbClr val="FFFF00"/>
                </a:solidFill>
              </a:rPr>
            </a:br>
            <a:r>
              <a:rPr lang="fr-FR" sz="3600" b="1" dirty="0" smtClean="0">
                <a:solidFill>
                  <a:srgbClr val="FFFF00"/>
                </a:solidFill>
              </a:rPr>
              <a:t>8 VTT +5 : 38 </a:t>
            </a:r>
            <a:r>
              <a:rPr lang="fr-FR" sz="3600" b="1" dirty="0">
                <a:solidFill>
                  <a:srgbClr val="FFFF00"/>
                </a:solidFill>
              </a:rPr>
              <a:t>km </a:t>
            </a:r>
            <a:r>
              <a:rPr lang="fr-FR" sz="3600" b="1" dirty="0" smtClean="0">
                <a:solidFill>
                  <a:srgbClr val="FFFF00"/>
                </a:solidFill>
              </a:rPr>
              <a:t> D</a:t>
            </a:r>
            <a:r>
              <a:rPr lang="fr-FR" sz="3600" b="1" dirty="0">
                <a:solidFill>
                  <a:srgbClr val="FFFF00"/>
                </a:solidFill>
              </a:rPr>
              <a:t>: </a:t>
            </a:r>
            <a:r>
              <a:rPr lang="fr-FR" sz="3600" b="1" dirty="0" smtClean="0">
                <a:solidFill>
                  <a:srgbClr val="FFFF00"/>
                </a:solidFill>
              </a:rPr>
              <a:t>750m  </a:t>
            </a:r>
            <a:r>
              <a:rPr lang="fr-FR" sz="3600" b="1" dirty="0">
                <a:solidFill>
                  <a:srgbClr val="FFFF00"/>
                </a:solidFill>
              </a:rPr>
              <a:t>G-O: </a:t>
            </a:r>
            <a:r>
              <a:rPr lang="fr-FR" sz="3600" b="1" dirty="0" smtClean="0">
                <a:solidFill>
                  <a:srgbClr val="FFFF00"/>
                </a:solidFill>
              </a:rPr>
              <a:t>Claude  Resto</a:t>
            </a:r>
            <a:endParaRPr lang="fr-FR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2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52536" y="-387424"/>
            <a:ext cx="9505056" cy="1656184"/>
          </a:xfrm>
          <a:prstGeom prst="flowChartPunchedTap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 4 décembre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Le CCL donne un coup de main à l’Elan pour la course de Sainte Anne : 6 participants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9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568</Words>
  <Application>Microsoft Office PowerPoint</Application>
  <PresentationFormat>Affichage à l'écran (4:3)</PresentationFormat>
  <Paragraphs>76</Paragraphs>
  <Slides>37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</dc:creator>
  <cp:lastModifiedBy>utilisateur</cp:lastModifiedBy>
  <cp:revision>73</cp:revision>
  <dcterms:created xsi:type="dcterms:W3CDTF">2015-10-10T07:40:01Z</dcterms:created>
  <dcterms:modified xsi:type="dcterms:W3CDTF">2017-10-20T18:14:03Z</dcterms:modified>
</cp:coreProperties>
</file>