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80" r:id="rId10"/>
    <p:sldId id="279" r:id="rId11"/>
    <p:sldId id="266" r:id="rId12"/>
    <p:sldId id="267" r:id="rId13"/>
    <p:sldId id="268" r:id="rId14"/>
    <p:sldId id="269" r:id="rId15"/>
    <p:sldId id="284" r:id="rId16"/>
    <p:sldId id="282" r:id="rId17"/>
    <p:sldId id="289" r:id="rId18"/>
    <p:sldId id="270" r:id="rId19"/>
    <p:sldId id="286" r:id="rId20"/>
    <p:sldId id="288" r:id="rId21"/>
    <p:sldId id="287" r:id="rId22"/>
    <p:sldId id="290" r:id="rId23"/>
    <p:sldId id="291" r:id="rId24"/>
    <p:sldId id="277" r:id="rId25"/>
    <p:sldId id="278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49" autoAdjust="0"/>
    <p:restoredTop sz="94660"/>
  </p:normalViewPr>
  <p:slideViewPr>
    <p:cSldViewPr>
      <p:cViewPr varScale="1">
        <p:scale>
          <a:sx n="111" d="100"/>
          <a:sy n="111" d="100"/>
        </p:scale>
        <p:origin x="-208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07/10/2015</a:t>
            </a:fld>
            <a:endParaRPr lang="fr-B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07/10/2015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07/10/2015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07/10/2015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07/10/2015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07/10/2015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07/10/2015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07/10/2015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07/10/2015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07/10/2015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07/10/2015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07/10/2015</a:t>
            </a:fld>
            <a:endParaRPr lang="fr-BE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88640"/>
            <a:ext cx="9433048" cy="6840760"/>
          </a:xfrm>
          <a:prstGeom prst="rect">
            <a:avLst/>
          </a:prstGeom>
        </p:spPr>
      </p:pic>
      <p:sp>
        <p:nvSpPr>
          <p:cNvPr id="7" name="Organigramme : Bande perforée 6"/>
          <p:cNvSpPr/>
          <p:nvPr/>
        </p:nvSpPr>
        <p:spPr>
          <a:xfrm>
            <a:off x="-180528" y="-99392"/>
            <a:ext cx="9721080" cy="18002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rgbClr val="FFFF00"/>
                </a:solidFill>
              </a:rPr>
              <a:t>La saison 2014-2015 de la section VTT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32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8002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 29 Janvier 2015:  </a:t>
            </a:r>
            <a:r>
              <a:rPr lang="fr-FR" sz="2800" b="1" dirty="0" err="1" smtClean="0">
                <a:solidFill>
                  <a:srgbClr val="FFFF00"/>
                </a:solidFill>
              </a:rPr>
              <a:t>Cazan</a:t>
            </a:r>
            <a:r>
              <a:rPr lang="fr-FR" sz="2800" b="1" dirty="0" smtClean="0">
                <a:solidFill>
                  <a:srgbClr val="FFFF00"/>
                </a:solidFill>
              </a:rPr>
              <a:t>-La Roque et retour</a:t>
            </a:r>
          </a:p>
          <a:p>
            <a:r>
              <a:rPr lang="fr-FR" sz="2800" b="1" dirty="0">
                <a:solidFill>
                  <a:srgbClr val="FFFF00"/>
                </a:solidFill>
              </a:rPr>
              <a:t>	</a:t>
            </a:r>
            <a:r>
              <a:rPr lang="fr-FR" sz="2800" b="1" dirty="0" smtClean="0">
                <a:solidFill>
                  <a:srgbClr val="FFFF00"/>
                </a:solidFill>
              </a:rPr>
              <a:t>		9 participants   30 km    D : 640m</a:t>
            </a:r>
            <a:endParaRPr lang="fr-FR" sz="2400" dirty="0">
              <a:solidFill>
                <a:srgbClr val="FFFF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3867894" cy="515719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819" y="2803240"/>
            <a:ext cx="3480039" cy="295232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444208" y="191683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RETOUR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61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858000"/>
          </a:xfrm>
          <a:prstGeom prst="rect">
            <a:avLst/>
          </a:prstGeom>
        </p:spPr>
      </p:pic>
      <p:sp>
        <p:nvSpPr>
          <p:cNvPr id="6" name="Organigramme : Bande perforée 5"/>
          <p:cNvSpPr/>
          <p:nvPr/>
        </p:nvSpPr>
        <p:spPr>
          <a:xfrm>
            <a:off x="-126416" y="0"/>
            <a:ext cx="10225135" cy="158417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                  19 Février 2015 </a:t>
            </a:r>
            <a:r>
              <a:rPr lang="fr-FR" sz="2800" b="1" dirty="0">
                <a:solidFill>
                  <a:srgbClr val="FFFF00"/>
                </a:solidFill>
              </a:rPr>
              <a:t>: </a:t>
            </a:r>
            <a:r>
              <a:rPr lang="fr-FR" sz="2800" b="1" dirty="0" smtClean="0">
                <a:solidFill>
                  <a:srgbClr val="FFFF00"/>
                </a:solidFill>
              </a:rPr>
              <a:t>Lambesc-</a:t>
            </a:r>
            <a:r>
              <a:rPr lang="fr-FR" sz="2800" b="1" dirty="0" err="1" smtClean="0">
                <a:solidFill>
                  <a:srgbClr val="FFFF00"/>
                </a:solidFill>
              </a:rPr>
              <a:t>Vernègues</a:t>
            </a:r>
            <a:endParaRPr lang="fr-FR" sz="2800" b="1" dirty="0" smtClean="0">
              <a:solidFill>
                <a:srgbClr val="FFFF00"/>
              </a:solidFill>
            </a:endParaRPr>
          </a:p>
          <a:p>
            <a:r>
              <a:rPr lang="fr-FR" sz="2800" b="1" smtClean="0">
                <a:solidFill>
                  <a:srgbClr val="FFFF00"/>
                </a:solidFill>
              </a:rPr>
              <a:t>                                              5 </a:t>
            </a:r>
            <a:r>
              <a:rPr lang="fr-FR" sz="2800" b="1" dirty="0" smtClean="0">
                <a:solidFill>
                  <a:srgbClr val="FFFF00"/>
                </a:solidFill>
              </a:rPr>
              <a:t>participants  </a:t>
            </a:r>
            <a:r>
              <a:rPr lang="fr-FR" sz="2800" b="1" dirty="0">
                <a:solidFill>
                  <a:srgbClr val="FFFF00"/>
                </a:solidFill>
              </a:rPr>
              <a:t>32 km D: 6</a:t>
            </a:r>
            <a:r>
              <a:rPr lang="fr-FR" sz="2800" b="1" dirty="0" smtClean="0">
                <a:solidFill>
                  <a:srgbClr val="FFFF00"/>
                </a:solidFill>
              </a:rPr>
              <a:t>37m</a:t>
            </a:r>
            <a:endParaRPr lang="fr-FR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7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Organigramme : Bande perforée 5"/>
          <p:cNvSpPr/>
          <p:nvPr/>
        </p:nvSpPr>
        <p:spPr>
          <a:xfrm>
            <a:off x="8317" y="-243408"/>
            <a:ext cx="9135683" cy="158417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 26 Février</a:t>
            </a:r>
            <a:r>
              <a:rPr lang="fr-FR" sz="2400" b="1" dirty="0" smtClean="0">
                <a:solidFill>
                  <a:srgbClr val="FFFF00"/>
                </a:solidFill>
              </a:rPr>
              <a:t> </a:t>
            </a:r>
            <a:r>
              <a:rPr lang="fr-FR" sz="2400" b="1" dirty="0">
                <a:solidFill>
                  <a:srgbClr val="FFFF00"/>
                </a:solidFill>
              </a:rPr>
              <a:t>: </a:t>
            </a:r>
            <a:r>
              <a:rPr lang="fr-FR" sz="2400" b="1" dirty="0" smtClean="0">
                <a:solidFill>
                  <a:srgbClr val="FFFF00"/>
                </a:solidFill>
              </a:rPr>
              <a:t>Aix en Provence-Bouc Bel Air</a:t>
            </a:r>
          </a:p>
          <a:p>
            <a:r>
              <a:rPr lang="fr-FR" sz="2400" b="1" dirty="0">
                <a:solidFill>
                  <a:srgbClr val="FFFF00"/>
                </a:solidFill>
              </a:rPr>
              <a:t>	</a:t>
            </a:r>
            <a:r>
              <a:rPr lang="fr-FR" sz="2400" b="1" dirty="0" smtClean="0">
                <a:solidFill>
                  <a:srgbClr val="FFFF00"/>
                </a:solidFill>
              </a:rPr>
              <a:t>Le tour du </a:t>
            </a:r>
            <a:r>
              <a:rPr lang="fr-FR" sz="2400" b="1" dirty="0" err="1" smtClean="0">
                <a:solidFill>
                  <a:srgbClr val="FFFF00"/>
                </a:solidFill>
              </a:rPr>
              <a:t>Montaiguet</a:t>
            </a:r>
            <a:r>
              <a:rPr lang="fr-FR" sz="2400" b="1" dirty="0" smtClean="0">
                <a:solidFill>
                  <a:srgbClr val="FFFF00"/>
                </a:solidFill>
              </a:rPr>
              <a:t> -7 participants    36 </a:t>
            </a:r>
            <a:r>
              <a:rPr lang="fr-FR" sz="2400" b="1" dirty="0">
                <a:solidFill>
                  <a:srgbClr val="FFFF00"/>
                </a:solidFill>
              </a:rPr>
              <a:t>km D: </a:t>
            </a:r>
            <a:r>
              <a:rPr lang="fr-FR" sz="2400" b="1" dirty="0" smtClean="0">
                <a:solidFill>
                  <a:srgbClr val="FFFF00"/>
                </a:solidFill>
              </a:rPr>
              <a:t>873m</a:t>
            </a:r>
            <a:endParaRPr lang="fr-FR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3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546"/>
            <a:ext cx="9144000" cy="6858000"/>
          </a:xfrm>
          <a:prstGeom prst="rect">
            <a:avLst/>
          </a:prstGeom>
        </p:spPr>
      </p:pic>
      <p:sp>
        <p:nvSpPr>
          <p:cNvPr id="9" name="Organigramme : Bande perforée 8"/>
          <p:cNvSpPr/>
          <p:nvPr/>
        </p:nvSpPr>
        <p:spPr>
          <a:xfrm>
            <a:off x="-108520" y="-99393"/>
            <a:ext cx="10225135" cy="185187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 5 mars 2015</a:t>
            </a:r>
            <a:r>
              <a:rPr lang="fr-FR" sz="2400" b="1" dirty="0" smtClean="0">
                <a:solidFill>
                  <a:srgbClr val="FFFF00"/>
                </a:solidFill>
              </a:rPr>
              <a:t> </a:t>
            </a:r>
            <a:r>
              <a:rPr lang="fr-FR" sz="2400" b="1" dirty="0">
                <a:solidFill>
                  <a:srgbClr val="FFFF00"/>
                </a:solidFill>
              </a:rPr>
              <a:t>: </a:t>
            </a:r>
            <a:r>
              <a:rPr lang="fr-FR" sz="2400" b="1" dirty="0" smtClean="0">
                <a:solidFill>
                  <a:srgbClr val="FFFF00"/>
                </a:solidFill>
              </a:rPr>
              <a:t>Lambesc via Saint </a:t>
            </a:r>
            <a:r>
              <a:rPr lang="fr-FR" sz="2400" b="1" dirty="0" err="1" smtClean="0">
                <a:solidFill>
                  <a:srgbClr val="FFFF00"/>
                </a:solidFill>
              </a:rPr>
              <a:t>Cannat</a:t>
            </a:r>
            <a:endParaRPr lang="fr-FR" sz="2400" b="1" dirty="0" smtClean="0">
              <a:solidFill>
                <a:srgbClr val="FFFF00"/>
              </a:solidFill>
            </a:endParaRPr>
          </a:p>
          <a:p>
            <a:r>
              <a:rPr lang="fr-FR" sz="2400" b="1" dirty="0">
                <a:solidFill>
                  <a:srgbClr val="FFFF00"/>
                </a:solidFill>
              </a:rPr>
              <a:t>	</a:t>
            </a:r>
            <a:r>
              <a:rPr lang="fr-FR" sz="2400" b="1" dirty="0" smtClean="0">
                <a:solidFill>
                  <a:srgbClr val="FFFF00"/>
                </a:solidFill>
              </a:rPr>
              <a:t>			8 participants       40 </a:t>
            </a:r>
            <a:r>
              <a:rPr lang="fr-FR" sz="2400" b="1" dirty="0">
                <a:solidFill>
                  <a:srgbClr val="FFFF00"/>
                </a:solidFill>
              </a:rPr>
              <a:t>km D: </a:t>
            </a:r>
            <a:r>
              <a:rPr lang="fr-FR" sz="2400" b="1" dirty="0" smtClean="0">
                <a:solidFill>
                  <a:srgbClr val="FFFF00"/>
                </a:solidFill>
              </a:rPr>
              <a:t>713m</a:t>
            </a:r>
            <a:endParaRPr lang="fr-FR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6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0688"/>
            <a:ext cx="9252519" cy="6318702"/>
          </a:xfrm>
          <a:prstGeom prst="rect">
            <a:avLst/>
          </a:prstGeom>
        </p:spPr>
      </p:pic>
      <p:sp>
        <p:nvSpPr>
          <p:cNvPr id="9" name="Titre 3"/>
          <p:cNvSpPr txBox="1">
            <a:spLocks/>
          </p:cNvSpPr>
          <p:nvPr/>
        </p:nvSpPr>
        <p:spPr>
          <a:xfrm>
            <a:off x="-1" y="-171400"/>
            <a:ext cx="9296401" cy="158417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bIns="0" rtlCol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dirty="0" smtClean="0">
                <a:solidFill>
                  <a:srgbClr val="FFFF00"/>
                </a:solidFill>
              </a:rPr>
              <a:t> 12 mars: </a:t>
            </a:r>
            <a:r>
              <a:rPr lang="fr-FR" sz="2800" b="1" dirty="0" err="1" smtClean="0">
                <a:solidFill>
                  <a:srgbClr val="FFFF00"/>
                </a:solidFill>
              </a:rPr>
              <a:t>Eyguière</a:t>
            </a:r>
            <a:r>
              <a:rPr lang="fr-FR" sz="2800" b="1" dirty="0" smtClean="0">
                <a:solidFill>
                  <a:srgbClr val="FFFF00"/>
                </a:solidFill>
              </a:rPr>
              <a:t> les Alpilles </a:t>
            </a:r>
            <a:r>
              <a:rPr lang="fr-FR" sz="2800" b="1" dirty="0" err="1" smtClean="0">
                <a:solidFill>
                  <a:srgbClr val="FFFF00"/>
                </a:solidFill>
              </a:rPr>
              <a:t>Aureille</a:t>
            </a:r>
            <a:endParaRPr lang="fr-FR" sz="2800" b="1" dirty="0" smtClean="0">
              <a:solidFill>
                <a:srgbClr val="FFFF00"/>
              </a:solidFill>
            </a:endParaRPr>
          </a:p>
          <a:p>
            <a:r>
              <a:rPr lang="fr-FR" sz="2400" b="1" dirty="0" smtClean="0">
                <a:solidFill>
                  <a:srgbClr val="FFFF00"/>
                </a:solidFill>
              </a:rPr>
              <a:t>  			14 participants       40 km D: 783 m</a:t>
            </a:r>
            <a:endParaRPr lang="fr-FR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2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61" y="764704"/>
            <a:ext cx="4416489" cy="331236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3" y="3789040"/>
            <a:ext cx="4091946" cy="306896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19" y="836712"/>
            <a:ext cx="5112568" cy="6816756"/>
          </a:xfrm>
          <a:prstGeom prst="rect">
            <a:avLst/>
          </a:prstGeom>
        </p:spPr>
      </p:pic>
      <p:sp>
        <p:nvSpPr>
          <p:cNvPr id="5" name="Organigramme : Bande perforée 4"/>
          <p:cNvSpPr/>
          <p:nvPr/>
        </p:nvSpPr>
        <p:spPr>
          <a:xfrm>
            <a:off x="-108520" y="-99393"/>
            <a:ext cx="10225135" cy="185187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 19 mars 2015</a:t>
            </a:r>
            <a:r>
              <a:rPr lang="fr-FR" sz="2400" b="1" dirty="0" smtClean="0">
                <a:solidFill>
                  <a:srgbClr val="FFFF00"/>
                </a:solidFill>
              </a:rPr>
              <a:t> </a:t>
            </a:r>
            <a:r>
              <a:rPr lang="fr-FR" sz="2400" b="1" dirty="0">
                <a:solidFill>
                  <a:srgbClr val="FFFF00"/>
                </a:solidFill>
              </a:rPr>
              <a:t>: </a:t>
            </a:r>
            <a:r>
              <a:rPr lang="fr-FR" sz="2400" b="1" dirty="0" smtClean="0">
                <a:solidFill>
                  <a:srgbClr val="FFFF00"/>
                </a:solidFill>
              </a:rPr>
              <a:t>VELAUX</a:t>
            </a:r>
          </a:p>
          <a:p>
            <a:r>
              <a:rPr lang="fr-FR" sz="2400" b="1" dirty="0">
                <a:solidFill>
                  <a:srgbClr val="FFFF00"/>
                </a:solidFill>
              </a:rPr>
              <a:t>	</a:t>
            </a:r>
            <a:r>
              <a:rPr lang="fr-FR" sz="2400" b="1" dirty="0" smtClean="0">
                <a:solidFill>
                  <a:srgbClr val="FFFF00"/>
                </a:solidFill>
              </a:rPr>
              <a:t>		</a:t>
            </a:r>
            <a:r>
              <a:rPr lang="fr-FR" sz="2400" b="1" smtClean="0">
                <a:solidFill>
                  <a:srgbClr val="FFFF00"/>
                </a:solidFill>
              </a:rPr>
              <a:t>	7 participants    </a:t>
            </a:r>
            <a:r>
              <a:rPr lang="fr-FR" sz="2400" b="1" dirty="0" smtClean="0">
                <a:solidFill>
                  <a:srgbClr val="FFFF00"/>
                </a:solidFill>
              </a:rPr>
              <a:t>40 </a:t>
            </a:r>
            <a:r>
              <a:rPr lang="fr-FR" sz="2400" b="1" dirty="0">
                <a:solidFill>
                  <a:srgbClr val="FFFF00"/>
                </a:solidFill>
              </a:rPr>
              <a:t>km D</a:t>
            </a:r>
            <a:r>
              <a:rPr lang="fr-FR" sz="2400" b="1">
                <a:solidFill>
                  <a:srgbClr val="FFFF00"/>
                </a:solidFill>
              </a:rPr>
              <a:t>: </a:t>
            </a:r>
            <a:r>
              <a:rPr lang="fr-FR" sz="2400" b="1" smtClean="0">
                <a:solidFill>
                  <a:srgbClr val="FFFF00"/>
                </a:solidFill>
              </a:rPr>
              <a:t>1000 m</a:t>
            </a:r>
            <a:endParaRPr lang="fr-FR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616624"/>
          </a:xfrm>
          <a:prstGeom prst="rect">
            <a:avLst/>
          </a:prstGeom>
        </p:spPr>
      </p:pic>
      <p:sp>
        <p:nvSpPr>
          <p:cNvPr id="3" name="Titre 3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94421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 26 Mars 2015:  </a:t>
            </a:r>
            <a:r>
              <a:rPr lang="fr-FR" sz="2800" b="1" dirty="0" err="1" smtClean="0">
                <a:solidFill>
                  <a:srgbClr val="FFFF00"/>
                </a:solidFill>
              </a:rPr>
              <a:t>Caumont</a:t>
            </a:r>
            <a:r>
              <a:rPr lang="fr-FR" sz="2800" b="1" dirty="0" smtClean="0">
                <a:solidFill>
                  <a:srgbClr val="FFFF00"/>
                </a:solidFill>
              </a:rPr>
              <a:t> sur Durance</a:t>
            </a:r>
          </a:p>
          <a:p>
            <a:r>
              <a:rPr lang="fr-FR" sz="2800" b="1" dirty="0">
                <a:solidFill>
                  <a:srgbClr val="FFFF00"/>
                </a:solidFill>
              </a:rPr>
              <a:t>	</a:t>
            </a:r>
            <a:r>
              <a:rPr lang="fr-FR" sz="2800" b="1" dirty="0" smtClean="0">
                <a:solidFill>
                  <a:srgbClr val="FFFF00"/>
                </a:solidFill>
              </a:rPr>
              <a:t>		6 participants   30 km    D : 670m</a:t>
            </a:r>
            <a:endParaRPr lang="fr-FR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4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620688"/>
            <a:ext cx="10152112" cy="7992888"/>
          </a:xfrm>
          <a:prstGeom prst="rect">
            <a:avLst/>
          </a:prstGeom>
        </p:spPr>
      </p:pic>
      <p:sp>
        <p:nvSpPr>
          <p:cNvPr id="3" name="Titre 3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8002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 2 avril  2015:  La Tour d’Aigues</a:t>
            </a:r>
          </a:p>
          <a:p>
            <a:r>
              <a:rPr lang="fr-FR" sz="2800" b="1" dirty="0">
                <a:solidFill>
                  <a:srgbClr val="FFFF00"/>
                </a:solidFill>
              </a:rPr>
              <a:t>	</a:t>
            </a:r>
            <a:r>
              <a:rPr lang="fr-FR" sz="2800" b="1" dirty="0" smtClean="0">
                <a:solidFill>
                  <a:srgbClr val="FFFF00"/>
                </a:solidFill>
              </a:rPr>
              <a:t>		12 participants   33 km    D : 750 m</a:t>
            </a:r>
            <a:endParaRPr lang="fr-FR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50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08"/>
            <a:ext cx="9144000" cy="6858000"/>
          </a:xfrm>
          <a:prstGeom prst="rect">
            <a:avLst/>
          </a:prstGeom>
        </p:spPr>
      </p:pic>
      <p:sp>
        <p:nvSpPr>
          <p:cNvPr id="3" name="Titre 3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8002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 11 avril  2015:  Souvenir Michel Gachet</a:t>
            </a:r>
            <a:br>
              <a:rPr lang="fr-FR" sz="2800" b="1" dirty="0" smtClean="0">
                <a:solidFill>
                  <a:srgbClr val="FFFF00"/>
                </a:solidFill>
              </a:rPr>
            </a:b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smtClean="0">
                <a:solidFill>
                  <a:srgbClr val="FFFF00"/>
                </a:solidFill>
              </a:rPr>
              <a:t>      Aix Lambesc  :  75 km      13 participants    D : 1650 m</a:t>
            </a:r>
            <a:endParaRPr lang="fr-FR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83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ilisateur\Dropbox\P1050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05273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3"/>
          <p:cNvSpPr>
            <a:spLocks noGrp="1"/>
          </p:cNvSpPr>
          <p:nvPr>
            <p:ph type="title"/>
          </p:nvPr>
        </p:nvSpPr>
        <p:spPr>
          <a:xfrm>
            <a:off x="0" y="-531440"/>
            <a:ext cx="9144000" cy="187220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 16 Avril 2015:  Apt-Roussillon</a:t>
            </a:r>
          </a:p>
          <a:p>
            <a:r>
              <a:rPr lang="fr-FR" sz="2800" b="1" dirty="0">
                <a:solidFill>
                  <a:srgbClr val="FFFF00"/>
                </a:solidFill>
              </a:rPr>
              <a:t>	</a:t>
            </a:r>
            <a:r>
              <a:rPr lang="fr-FR" sz="2800" b="1" dirty="0" smtClean="0">
                <a:solidFill>
                  <a:srgbClr val="FFFF00"/>
                </a:solidFill>
              </a:rPr>
              <a:t>		10 participants   31 km    D : 685m</a:t>
            </a:r>
            <a:endParaRPr lang="fr-FR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7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69" y="764704"/>
            <a:ext cx="9396536" cy="7047403"/>
          </a:xfrm>
        </p:spPr>
      </p:pic>
      <p:sp>
        <p:nvSpPr>
          <p:cNvPr id="4" name="Organigramme : Bande perforée 3"/>
          <p:cNvSpPr/>
          <p:nvPr/>
        </p:nvSpPr>
        <p:spPr>
          <a:xfrm>
            <a:off x="-468560" y="-238169"/>
            <a:ext cx="10081119" cy="136815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rgbClr val="FFFF00"/>
                </a:solidFill>
              </a:rPr>
              <a:t>9</a:t>
            </a:r>
            <a:r>
              <a:rPr lang="fr-FR" sz="3200" dirty="0" smtClean="0">
                <a:solidFill>
                  <a:srgbClr val="FFFF00"/>
                </a:solidFill>
              </a:rPr>
              <a:t> octobre: </a:t>
            </a:r>
            <a:r>
              <a:rPr lang="fr-FR" sz="3200" dirty="0" err="1" smtClean="0">
                <a:solidFill>
                  <a:srgbClr val="FFFF00"/>
                </a:solidFill>
              </a:rPr>
              <a:t>Eygalières</a:t>
            </a:r>
            <a:r>
              <a:rPr lang="fr-FR" sz="3200" dirty="0" smtClean="0">
                <a:solidFill>
                  <a:srgbClr val="FFFF00"/>
                </a:solidFill>
              </a:rPr>
              <a:t>- 10 participants- 34 km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83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re 3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94421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 26 avril 2015:  </a:t>
            </a:r>
            <a:r>
              <a:rPr lang="fr-FR" sz="2800" b="1" dirty="0" err="1" smtClean="0">
                <a:solidFill>
                  <a:srgbClr val="FFFF00"/>
                </a:solidFill>
              </a:rPr>
              <a:t>Rando</a:t>
            </a:r>
            <a:r>
              <a:rPr lang="fr-FR" sz="2800" b="1" dirty="0" smtClean="0">
                <a:solidFill>
                  <a:srgbClr val="FFFF00"/>
                </a:solidFill>
              </a:rPr>
              <a:t> de </a:t>
            </a:r>
            <a:r>
              <a:rPr lang="fr-FR" sz="2800" b="1" dirty="0" err="1" smtClean="0">
                <a:solidFill>
                  <a:srgbClr val="FFFF00"/>
                </a:solidFill>
              </a:rPr>
              <a:t>Coudoux</a:t>
            </a:r>
            <a:endParaRPr lang="fr-FR" sz="2800" b="1" dirty="0" smtClean="0">
              <a:solidFill>
                <a:srgbClr val="FFFF00"/>
              </a:solidFill>
            </a:endParaRPr>
          </a:p>
          <a:p>
            <a:r>
              <a:rPr lang="fr-FR" sz="2800" b="1" dirty="0">
                <a:solidFill>
                  <a:srgbClr val="FFFF00"/>
                </a:solidFill>
              </a:rPr>
              <a:t>	</a:t>
            </a:r>
            <a:r>
              <a:rPr lang="fr-FR" sz="2800" b="1" dirty="0" smtClean="0">
                <a:solidFill>
                  <a:srgbClr val="FFFF00"/>
                </a:solidFill>
              </a:rPr>
              <a:t>		8 participants   40 km    D : 585 m</a:t>
            </a:r>
            <a:endParaRPr lang="fr-FR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7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385" y="3140968"/>
            <a:ext cx="5270910" cy="352671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883066"/>
            <a:ext cx="3360054" cy="6858000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5121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 7 mai 2015:  JOUQUES –Sortie dite de </a:t>
            </a:r>
            <a:r>
              <a:rPr lang="fr-FR" sz="2800" b="1" dirty="0" err="1" smtClean="0">
                <a:solidFill>
                  <a:srgbClr val="FFFF00"/>
                </a:solidFill>
              </a:rPr>
              <a:t>Bédès</a:t>
            </a:r>
            <a:endParaRPr lang="fr-FR" sz="2800" b="1" dirty="0" smtClean="0">
              <a:solidFill>
                <a:srgbClr val="FFFF00"/>
              </a:solidFill>
            </a:endParaRPr>
          </a:p>
          <a:p>
            <a:r>
              <a:rPr lang="fr-FR" sz="2800" b="1" dirty="0">
                <a:solidFill>
                  <a:srgbClr val="FFFF00"/>
                </a:solidFill>
              </a:rPr>
              <a:t>	</a:t>
            </a:r>
            <a:r>
              <a:rPr lang="fr-FR" sz="2800" b="1" dirty="0" smtClean="0">
                <a:solidFill>
                  <a:srgbClr val="FFFF00"/>
                </a:solidFill>
              </a:rPr>
              <a:t>		5 participants   40 km    D : 850 m</a:t>
            </a:r>
            <a:endParaRPr lang="fr-FR" sz="2400" dirty="0">
              <a:solidFill>
                <a:srgbClr val="FFFF00"/>
              </a:solidFill>
            </a:endParaRPr>
          </a:p>
        </p:txBody>
      </p:sp>
      <p:sp>
        <p:nvSpPr>
          <p:cNvPr id="7" name="Rectangle avec flèche vers la gauche 6"/>
          <p:cNvSpPr/>
          <p:nvPr/>
        </p:nvSpPr>
        <p:spPr>
          <a:xfrm>
            <a:off x="3419872" y="1484784"/>
            <a:ext cx="3384376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Pas de Photo mais un gentil organisateur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467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8700459" cy="6525344"/>
          </a:xfrm>
          <a:prstGeom prst="rect">
            <a:avLst/>
          </a:prstGeom>
        </p:spPr>
      </p:pic>
      <p:sp>
        <p:nvSpPr>
          <p:cNvPr id="3" name="Titre 3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5121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 14 mai 2015:  </a:t>
            </a:r>
            <a:r>
              <a:rPr lang="fr-FR" sz="2800" b="1" smtClean="0">
                <a:solidFill>
                  <a:srgbClr val="FFFF00"/>
                </a:solidFill>
              </a:rPr>
              <a:t>GRANS –</a:t>
            </a:r>
            <a:br>
              <a:rPr lang="fr-FR" sz="2800" b="1" smtClean="0">
                <a:solidFill>
                  <a:srgbClr val="FFFF00"/>
                </a:solidFill>
              </a:rPr>
            </a:br>
            <a:r>
              <a:rPr lang="fr-FR" sz="2800" b="1" dirty="0" smtClean="0">
                <a:solidFill>
                  <a:srgbClr val="FFFF00"/>
                </a:solidFill>
              </a:rPr>
              <a:t>	5 participants   40 km    D </a:t>
            </a:r>
            <a:r>
              <a:rPr lang="fr-FR" sz="2800" b="1" smtClean="0">
                <a:solidFill>
                  <a:srgbClr val="FFFF00"/>
                </a:solidFill>
              </a:rPr>
              <a:t>: 550 </a:t>
            </a:r>
            <a:r>
              <a:rPr lang="fr-FR" sz="2800" b="1" dirty="0" smtClean="0">
                <a:solidFill>
                  <a:srgbClr val="FFFF00"/>
                </a:solidFill>
              </a:rPr>
              <a:t>m</a:t>
            </a:r>
            <a:endParaRPr lang="fr-FR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0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90809"/>
            <a:ext cx="8351912" cy="6263934"/>
          </a:xfrm>
          <a:prstGeom prst="rect">
            <a:avLst/>
          </a:prstGeom>
        </p:spPr>
      </p:pic>
      <p:sp>
        <p:nvSpPr>
          <p:cNvPr id="3" name="Titre 3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5121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 28 mai 2015:  Lambesc-Grillades party </a:t>
            </a:r>
            <a:r>
              <a:rPr lang="fr-FR" sz="2800" b="1" smtClean="0">
                <a:solidFill>
                  <a:srgbClr val="FFFF00"/>
                </a:solidFill>
              </a:rPr>
              <a:t>chez Christian</a:t>
            </a:r>
            <a:r>
              <a:rPr lang="fr-FR" sz="2800" b="1" dirty="0" smtClean="0">
                <a:solidFill>
                  <a:srgbClr val="FFFF00"/>
                </a:solidFill>
              </a:rPr>
              <a:t/>
            </a:r>
            <a:br>
              <a:rPr lang="fr-FR" sz="2800" b="1" dirty="0" smtClean="0">
                <a:solidFill>
                  <a:srgbClr val="FFFF00"/>
                </a:solidFill>
              </a:rPr>
            </a:br>
            <a:r>
              <a:rPr lang="fr-FR" sz="2800" b="1" smtClean="0">
                <a:solidFill>
                  <a:srgbClr val="FFFF00"/>
                </a:solidFill>
              </a:rPr>
              <a:t>	14 </a:t>
            </a:r>
            <a:r>
              <a:rPr lang="fr-FR" sz="2800" b="1" dirty="0" smtClean="0">
                <a:solidFill>
                  <a:srgbClr val="FFFF00"/>
                </a:solidFill>
              </a:rPr>
              <a:t>participants   40 km    D </a:t>
            </a:r>
            <a:r>
              <a:rPr lang="fr-FR" sz="2800" b="1" smtClean="0">
                <a:solidFill>
                  <a:srgbClr val="FFFF00"/>
                </a:solidFill>
              </a:rPr>
              <a:t>: 700 </a:t>
            </a:r>
            <a:r>
              <a:rPr lang="fr-FR" sz="2800" b="1" dirty="0" smtClean="0">
                <a:solidFill>
                  <a:srgbClr val="FFFF00"/>
                </a:solidFill>
              </a:rPr>
              <a:t>m</a:t>
            </a:r>
            <a:endParaRPr lang="fr-FR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1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Tout va bien à la section VTT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51354"/>
            <a:ext cx="3771728" cy="4013949"/>
          </a:xfrm>
        </p:spPr>
      </p:pic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>
          <a:xfrm>
            <a:off x="4648200" y="2276871"/>
            <a:ext cx="4038600" cy="4078053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De nombreuses sorties VTT proposées le jeudi et le samedi</a:t>
            </a:r>
          </a:p>
          <a:p>
            <a:r>
              <a:rPr lang="fr-FR" dirty="0" smtClean="0"/>
              <a:t>De nombreux G-O qui organisent les circuits</a:t>
            </a:r>
          </a:p>
          <a:p>
            <a:r>
              <a:rPr lang="fr-FR" dirty="0" smtClean="0"/>
              <a:t>Une ambiance agréable et bon enfant pour un VTT promenade</a:t>
            </a:r>
          </a:p>
          <a:p>
            <a:r>
              <a:rPr lang="fr-FR" dirty="0" smtClean="0"/>
              <a:t>Encore de nombreux projets à réaliser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954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79512" y="704088"/>
            <a:ext cx="8964488" cy="78069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Mais aussi de sérieux avertissements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>
          <a:xfrm>
            <a:off x="4648200" y="1556791"/>
            <a:ext cx="4038600" cy="489654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Problème cardiaque pour Alain</a:t>
            </a:r>
          </a:p>
          <a:p>
            <a:r>
              <a:rPr lang="fr-FR" dirty="0" smtClean="0"/>
              <a:t>Chute et opération de l’épaule pour Gilou</a:t>
            </a:r>
          </a:p>
          <a:p>
            <a:r>
              <a:rPr lang="fr-FR" dirty="0" smtClean="0"/>
              <a:t>Chute sérieuse avec hospitalisation pour Mimi </a:t>
            </a:r>
          </a:p>
          <a:p>
            <a:r>
              <a:rPr lang="fr-FR" dirty="0" smtClean="0"/>
              <a:t>Chutes encore nombreuses: Pierre, Paul et Michel B.</a:t>
            </a:r>
          </a:p>
          <a:p>
            <a:r>
              <a:rPr lang="fr-FR" dirty="0" smtClean="0"/>
              <a:t>Opération de notre bon Président, privé de VTT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4248471" cy="338437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79512" y="5157192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rgbClr val="FF0000"/>
                </a:solidFill>
              </a:rPr>
              <a:t>ATTENTION</a:t>
            </a:r>
            <a:endParaRPr lang="fr-FR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1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rganigramme : Bande perforée 4"/>
          <p:cNvSpPr/>
          <p:nvPr/>
        </p:nvSpPr>
        <p:spPr>
          <a:xfrm>
            <a:off x="0" y="260648"/>
            <a:ext cx="9841406" cy="15121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 smtClean="0">
                <a:solidFill>
                  <a:srgbClr val="FFFF00"/>
                </a:solidFill>
              </a:rPr>
              <a:t>16 </a:t>
            </a:r>
            <a:r>
              <a:rPr lang="fr-FR" sz="3200" dirty="0">
                <a:solidFill>
                  <a:srgbClr val="FFFF00"/>
                </a:solidFill>
              </a:rPr>
              <a:t>octobre : </a:t>
            </a:r>
            <a:r>
              <a:rPr lang="fr-FR" sz="3200" dirty="0" smtClean="0">
                <a:solidFill>
                  <a:srgbClr val="FFFF00"/>
                </a:solidFill>
              </a:rPr>
              <a:t>LOURMARIN l’Aigue brun</a:t>
            </a:r>
          </a:p>
          <a:p>
            <a:r>
              <a:rPr lang="fr-FR" sz="3200" dirty="0" smtClean="0">
                <a:solidFill>
                  <a:srgbClr val="FFFF00"/>
                </a:solidFill>
              </a:rPr>
              <a:t>  8 </a:t>
            </a:r>
            <a:r>
              <a:rPr lang="fr-FR" sz="3200" dirty="0">
                <a:solidFill>
                  <a:srgbClr val="FFFF00"/>
                </a:solidFill>
              </a:rPr>
              <a:t>participants </a:t>
            </a:r>
            <a:r>
              <a:rPr lang="fr-FR" sz="3200" dirty="0" smtClean="0">
                <a:solidFill>
                  <a:srgbClr val="FFFF00"/>
                </a:solidFill>
              </a:rPr>
              <a:t>  32 </a:t>
            </a:r>
            <a:r>
              <a:rPr lang="fr-FR" sz="3200" dirty="0">
                <a:solidFill>
                  <a:srgbClr val="FFFF00"/>
                </a:solidFill>
              </a:rPr>
              <a:t>km      D: </a:t>
            </a:r>
            <a:r>
              <a:rPr lang="fr-FR" sz="3200" dirty="0" smtClean="0">
                <a:solidFill>
                  <a:srgbClr val="FFFF00"/>
                </a:solidFill>
              </a:rPr>
              <a:t>850m </a:t>
            </a: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3" name="Rectangle avec flèche vers la droite 2"/>
          <p:cNvSpPr/>
          <p:nvPr/>
        </p:nvSpPr>
        <p:spPr>
          <a:xfrm>
            <a:off x="467544" y="3140968"/>
            <a:ext cx="3312368" cy="2952328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Pas de photos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Ce jour là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J’ai mis en vedette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L’organisateur</a:t>
            </a:r>
            <a:endParaRPr lang="fr-FR" dirty="0"/>
          </a:p>
        </p:txBody>
      </p:sp>
      <p:pic>
        <p:nvPicPr>
          <p:cNvPr id="9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79" y="2276872"/>
            <a:ext cx="4893067" cy="3672408"/>
          </a:xfrm>
        </p:spPr>
      </p:pic>
      <p:sp>
        <p:nvSpPr>
          <p:cNvPr id="6" name="Titre 3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94421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 26 avril 2015:  </a:t>
            </a:r>
            <a:r>
              <a:rPr lang="fr-FR" sz="2800" b="1" dirty="0" err="1" smtClean="0">
                <a:solidFill>
                  <a:srgbClr val="FFFF00"/>
                </a:solidFill>
              </a:rPr>
              <a:t>Rando</a:t>
            </a:r>
            <a:r>
              <a:rPr lang="fr-FR" sz="2800" b="1" dirty="0" smtClean="0">
                <a:solidFill>
                  <a:srgbClr val="FFFF00"/>
                </a:solidFill>
              </a:rPr>
              <a:t> de </a:t>
            </a:r>
            <a:r>
              <a:rPr lang="fr-FR" sz="2800" b="1" dirty="0" err="1" smtClean="0">
                <a:solidFill>
                  <a:srgbClr val="FFFF00"/>
                </a:solidFill>
              </a:rPr>
              <a:t>Coudoux</a:t>
            </a:r>
            <a:endParaRPr lang="fr-FR" sz="2800" b="1" dirty="0" smtClean="0">
              <a:solidFill>
                <a:srgbClr val="FFFF00"/>
              </a:solidFill>
            </a:endParaRPr>
          </a:p>
          <a:p>
            <a:r>
              <a:rPr lang="fr-FR" sz="2800" b="1" dirty="0">
                <a:solidFill>
                  <a:srgbClr val="FFFF00"/>
                </a:solidFill>
              </a:rPr>
              <a:t>	</a:t>
            </a:r>
            <a:r>
              <a:rPr lang="fr-FR" sz="2800" b="1" dirty="0" smtClean="0">
                <a:solidFill>
                  <a:srgbClr val="FFFF00"/>
                </a:solidFill>
              </a:rPr>
              <a:t>		8 participants   40 km    D : 585 m</a:t>
            </a:r>
            <a:endParaRPr lang="fr-FR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4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6" y="620688"/>
            <a:ext cx="9366933" cy="7025200"/>
          </a:xfrm>
        </p:spPr>
      </p:pic>
      <p:sp>
        <p:nvSpPr>
          <p:cNvPr id="5" name="Organigramme : Bande perforée 4"/>
          <p:cNvSpPr/>
          <p:nvPr/>
        </p:nvSpPr>
        <p:spPr>
          <a:xfrm>
            <a:off x="0" y="-531440"/>
            <a:ext cx="10512924" cy="18002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FFFF00"/>
                </a:solidFill>
              </a:rPr>
              <a:t>5</a:t>
            </a:r>
            <a:r>
              <a:rPr lang="fr-FR" sz="2800" b="1" dirty="0" smtClean="0">
                <a:solidFill>
                  <a:srgbClr val="FFFF00"/>
                </a:solidFill>
              </a:rPr>
              <a:t> novembre </a:t>
            </a:r>
            <a:r>
              <a:rPr lang="fr-FR" sz="2800" b="1" dirty="0">
                <a:solidFill>
                  <a:srgbClr val="FFFF00"/>
                </a:solidFill>
              </a:rPr>
              <a:t>: </a:t>
            </a:r>
            <a:r>
              <a:rPr lang="fr-FR" sz="2800" b="1" dirty="0" smtClean="0">
                <a:solidFill>
                  <a:srgbClr val="FFFF00"/>
                </a:solidFill>
              </a:rPr>
              <a:t>Départ de Lambesc via le </a:t>
            </a:r>
            <a:r>
              <a:rPr lang="fr-FR" sz="2800" b="1" dirty="0" err="1" smtClean="0">
                <a:solidFill>
                  <a:srgbClr val="FFFF00"/>
                </a:solidFill>
              </a:rPr>
              <a:t>Talagard</a:t>
            </a:r>
            <a:endParaRPr lang="fr-FR" sz="2800" b="1" dirty="0" smtClean="0">
              <a:solidFill>
                <a:srgbClr val="FFFF00"/>
              </a:solidFill>
            </a:endParaRPr>
          </a:p>
          <a:p>
            <a:r>
              <a:rPr lang="fr-FR" sz="2800" b="1" dirty="0" smtClean="0">
                <a:solidFill>
                  <a:srgbClr val="FFFF00"/>
                </a:solidFill>
              </a:rPr>
              <a:t>	9 </a:t>
            </a:r>
            <a:r>
              <a:rPr lang="fr-FR" sz="2800" b="1" dirty="0">
                <a:solidFill>
                  <a:srgbClr val="FFFF00"/>
                </a:solidFill>
              </a:rPr>
              <a:t>participants  </a:t>
            </a:r>
            <a:r>
              <a:rPr lang="fr-FR" sz="2800" b="1" dirty="0" smtClean="0">
                <a:solidFill>
                  <a:srgbClr val="FFFF00"/>
                </a:solidFill>
              </a:rPr>
              <a:t>42 </a:t>
            </a:r>
            <a:r>
              <a:rPr lang="fr-FR" sz="2800" b="1" dirty="0">
                <a:solidFill>
                  <a:srgbClr val="FFFF00"/>
                </a:solidFill>
              </a:rPr>
              <a:t>km  </a:t>
            </a:r>
            <a:r>
              <a:rPr lang="fr-FR" sz="2800" b="1" dirty="0" smtClean="0">
                <a:solidFill>
                  <a:srgbClr val="FFFF00"/>
                </a:solidFill>
              </a:rPr>
              <a:t>D</a:t>
            </a:r>
            <a:r>
              <a:rPr lang="fr-FR" sz="2800" b="1" dirty="0">
                <a:solidFill>
                  <a:srgbClr val="FFFF00"/>
                </a:solidFill>
              </a:rPr>
              <a:t>: 800m</a:t>
            </a:r>
            <a:endParaRPr lang="fr-FR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53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8352928" cy="6264696"/>
          </a:xfrm>
        </p:spPr>
      </p:pic>
      <p:sp>
        <p:nvSpPr>
          <p:cNvPr id="4" name="Organigramme : Bande perforée 3"/>
          <p:cNvSpPr/>
          <p:nvPr/>
        </p:nvSpPr>
        <p:spPr>
          <a:xfrm>
            <a:off x="-396551" y="0"/>
            <a:ext cx="10399306" cy="15121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         12 </a:t>
            </a:r>
            <a:r>
              <a:rPr lang="fr-FR" sz="2800" b="1" dirty="0">
                <a:solidFill>
                  <a:srgbClr val="FFFF00"/>
                </a:solidFill>
              </a:rPr>
              <a:t>novembre: </a:t>
            </a:r>
            <a:r>
              <a:rPr lang="fr-FR" sz="2800" b="1" dirty="0" smtClean="0">
                <a:solidFill>
                  <a:srgbClr val="FFFF00"/>
                </a:solidFill>
              </a:rPr>
              <a:t>Départ de Lambesc via </a:t>
            </a:r>
            <a:r>
              <a:rPr lang="fr-FR" sz="2800" b="1" dirty="0" err="1" smtClean="0">
                <a:solidFill>
                  <a:srgbClr val="FFFF00"/>
                </a:solidFill>
              </a:rPr>
              <a:t>Coudoux</a:t>
            </a:r>
            <a:r>
              <a:rPr lang="fr-FR" sz="2800" b="1" dirty="0" smtClean="0">
                <a:solidFill>
                  <a:srgbClr val="FFFF00"/>
                </a:solidFill>
              </a:rPr>
              <a:t>:</a:t>
            </a:r>
          </a:p>
          <a:p>
            <a:r>
              <a:rPr lang="fr-FR" sz="2800" b="1" dirty="0" smtClean="0">
                <a:solidFill>
                  <a:srgbClr val="FFFF00"/>
                </a:solidFill>
              </a:rPr>
              <a:t> 			8 participants  40km   </a:t>
            </a:r>
            <a:r>
              <a:rPr lang="fr-FR" sz="2800" b="1" dirty="0">
                <a:solidFill>
                  <a:srgbClr val="FFFF00"/>
                </a:solidFill>
              </a:rPr>
              <a:t>D: </a:t>
            </a:r>
            <a:r>
              <a:rPr lang="fr-FR" sz="2800" b="1" dirty="0" smtClean="0">
                <a:solidFill>
                  <a:srgbClr val="FFFF00"/>
                </a:solidFill>
              </a:rPr>
              <a:t>680m</a:t>
            </a:r>
            <a:endParaRPr lang="fr-FR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2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036496" cy="6777373"/>
          </a:xfrm>
        </p:spPr>
      </p:pic>
      <p:sp>
        <p:nvSpPr>
          <p:cNvPr id="7" name="Titre 4"/>
          <p:cNvSpPr txBox="1">
            <a:spLocks/>
          </p:cNvSpPr>
          <p:nvPr/>
        </p:nvSpPr>
        <p:spPr>
          <a:xfrm>
            <a:off x="0" y="-387424"/>
            <a:ext cx="10260013" cy="194421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bIns="0" rtlCol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smtClean="0">
                <a:solidFill>
                  <a:srgbClr val="FFFF00"/>
                </a:solidFill>
              </a:rPr>
              <a:t> 20</a:t>
            </a:r>
            <a:r>
              <a:rPr lang="fr-FR" sz="2400" b="1" smtClean="0">
                <a:solidFill>
                  <a:srgbClr val="FFFF00"/>
                </a:solidFill>
              </a:rPr>
              <a:t> novembre : VERNEGUES</a:t>
            </a:r>
            <a:br>
              <a:rPr lang="fr-FR" sz="2400" b="1" smtClean="0">
                <a:solidFill>
                  <a:srgbClr val="FFFF00"/>
                </a:solidFill>
              </a:rPr>
            </a:br>
            <a:r>
              <a:rPr lang="fr-FR" sz="2400" b="1" smtClean="0">
                <a:solidFill>
                  <a:srgbClr val="FFFF00"/>
                </a:solidFill>
              </a:rPr>
              <a:t>			   18 participants   	40 km D: 820m </a:t>
            </a:r>
            <a:endParaRPr lang="fr-FR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1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310"/>
            <a:ext cx="9144000" cy="6858000"/>
          </a:xfr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827584" y="0"/>
            <a:ext cx="7848872" cy="54868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fr-FR" sz="2400" dirty="0"/>
          </a:p>
        </p:txBody>
      </p:sp>
      <p:sp>
        <p:nvSpPr>
          <p:cNvPr id="6" name="Organigramme : Bande perforée 5"/>
          <p:cNvSpPr/>
          <p:nvPr/>
        </p:nvSpPr>
        <p:spPr>
          <a:xfrm>
            <a:off x="-36412" y="-243408"/>
            <a:ext cx="9937105" cy="115212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 </a:t>
            </a:r>
            <a:r>
              <a:rPr lang="fr-FR" sz="2400" b="1" dirty="0">
                <a:solidFill>
                  <a:srgbClr val="FFFF00"/>
                </a:solidFill>
              </a:rPr>
              <a:t>1</a:t>
            </a:r>
            <a:r>
              <a:rPr lang="fr-FR" sz="2400" b="1" dirty="0" smtClean="0">
                <a:solidFill>
                  <a:srgbClr val="FFFF00"/>
                </a:solidFill>
              </a:rPr>
              <a:t>8 décembre </a:t>
            </a:r>
            <a:r>
              <a:rPr lang="fr-FR" sz="2400" b="1" dirty="0">
                <a:solidFill>
                  <a:srgbClr val="FFFF00"/>
                </a:solidFill>
              </a:rPr>
              <a:t>: </a:t>
            </a:r>
            <a:r>
              <a:rPr lang="fr-FR" sz="2400" b="1" dirty="0" smtClean="0">
                <a:solidFill>
                  <a:srgbClr val="FFFF00"/>
                </a:solidFill>
              </a:rPr>
              <a:t>LA ROQUE D’ANTHERON</a:t>
            </a:r>
          </a:p>
          <a:p>
            <a:r>
              <a:rPr lang="fr-FR" sz="2400" b="1" smtClean="0">
                <a:solidFill>
                  <a:srgbClr val="FFFF00"/>
                </a:solidFill>
              </a:rPr>
              <a:t>   11 </a:t>
            </a:r>
            <a:r>
              <a:rPr lang="fr-FR" sz="2400" b="1">
                <a:solidFill>
                  <a:srgbClr val="FFFF00"/>
                </a:solidFill>
              </a:rPr>
              <a:t>participants   </a:t>
            </a:r>
            <a:r>
              <a:rPr lang="fr-FR" sz="2400" b="1" smtClean="0">
                <a:solidFill>
                  <a:srgbClr val="FFFF00"/>
                </a:solidFill>
              </a:rPr>
              <a:t>45 km    D: 600 m</a:t>
            </a:r>
            <a:endParaRPr lang="fr-FR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0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07504" y="0"/>
            <a:ext cx="8928992" cy="54868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fr-FR" sz="2400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730" y="1556792"/>
            <a:ext cx="6024670" cy="4518503"/>
          </a:xfrm>
        </p:spPr>
      </p:pic>
      <p:sp>
        <p:nvSpPr>
          <p:cNvPr id="8" name="Organigramme : Bande perforée 7"/>
          <p:cNvSpPr/>
          <p:nvPr/>
        </p:nvSpPr>
        <p:spPr>
          <a:xfrm>
            <a:off x="-108520" y="-171400"/>
            <a:ext cx="10225135" cy="172819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 8 Janvier 2015:  Rognes Beaulieu</a:t>
            </a:r>
          </a:p>
          <a:p>
            <a:r>
              <a:rPr lang="fr-FR" sz="2800" b="1" dirty="0">
                <a:solidFill>
                  <a:srgbClr val="FFFF00"/>
                </a:solidFill>
              </a:rPr>
              <a:t>	</a:t>
            </a:r>
            <a:r>
              <a:rPr lang="fr-FR" sz="2800" b="1" dirty="0" smtClean="0">
                <a:solidFill>
                  <a:srgbClr val="FFFF00"/>
                </a:solidFill>
              </a:rPr>
              <a:t>		12 participants   33 km    D : 800m</a:t>
            </a:r>
            <a:endParaRPr lang="fr-FR" sz="2400" dirty="0">
              <a:solidFill>
                <a:srgbClr val="FFFF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6048671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5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8002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 15 Janvier 2015:  Cadenet-</a:t>
            </a:r>
            <a:r>
              <a:rPr lang="fr-FR" sz="2800" b="1" dirty="0" err="1" smtClean="0">
                <a:solidFill>
                  <a:srgbClr val="FFFF00"/>
                </a:solidFill>
              </a:rPr>
              <a:t>Cucuron</a:t>
            </a:r>
            <a:endParaRPr lang="fr-FR" sz="2800" b="1" dirty="0" smtClean="0">
              <a:solidFill>
                <a:srgbClr val="FFFF00"/>
              </a:solidFill>
            </a:endParaRPr>
          </a:p>
          <a:p>
            <a:r>
              <a:rPr lang="fr-FR" sz="2800" b="1" dirty="0">
                <a:solidFill>
                  <a:srgbClr val="FFFF00"/>
                </a:solidFill>
              </a:rPr>
              <a:t>	</a:t>
            </a:r>
            <a:r>
              <a:rPr lang="fr-FR" sz="2800" b="1" dirty="0" smtClean="0">
                <a:solidFill>
                  <a:srgbClr val="FFFF00"/>
                </a:solidFill>
              </a:rPr>
              <a:t>		6 participants   37 km    D : 828m</a:t>
            </a:r>
            <a:endParaRPr lang="fr-FR" sz="2400" dirty="0">
              <a:solidFill>
                <a:srgbClr val="FFFF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636</TotalTime>
  <Words>314</Words>
  <Application>Microsoft Office PowerPoint</Application>
  <PresentationFormat>Affichage à l'écran (4:3)</PresentationFormat>
  <Paragraphs>63</Paragraphs>
  <Slides>25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Débit</vt:lpstr>
      <vt:lpstr>Présentation PowerPoint</vt:lpstr>
      <vt:lpstr>Présentation PowerPoint</vt:lpstr>
      <vt:lpstr> 26 avril 2015:  Rando de Coudoux    8 participants   40 km    D : 585 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15 Janvier 2015:  Cadenet-Cucuron    6 participants   37 km    D : 828m</vt:lpstr>
      <vt:lpstr> 29 Janvier 2015:  Cazan-La Roque et retour    9 participants   30 km    D : 640m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26 Mars 2015:  Caumont sur Durance    6 participants   30 km    D : 670m</vt:lpstr>
      <vt:lpstr> 2 avril  2015:  La Tour d’Aigues    12 participants   33 km    D : 750 m</vt:lpstr>
      <vt:lpstr> 11 avril  2015:  Souvenir Michel Gachet        Aix Lambesc  :  75 km      13 participants    D : 1650 m</vt:lpstr>
      <vt:lpstr> 16 Avril 2015:  Apt-Roussillon    10 participants   31 km    D : 685m</vt:lpstr>
      <vt:lpstr> 26 avril 2015:  Rando de Coudoux    8 participants   40 km    D : 585 m</vt:lpstr>
      <vt:lpstr> 7 mai 2015:  JOUQUES –Sortie dite de Bédès    5 participants   40 km    D : 850 m</vt:lpstr>
      <vt:lpstr> 14 mai 2015:  GRANS –  5 participants   40 km    D : 550 m</vt:lpstr>
      <vt:lpstr> 28 mai 2015:  Lambesc-Grillades party chez Christian  14 participants   40 km    D : 700 m</vt:lpstr>
      <vt:lpstr>Tout va bien à la section VTT</vt:lpstr>
      <vt:lpstr>Mais aussi de sérieux avertissements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</dc:creator>
  <cp:lastModifiedBy>utilisateur</cp:lastModifiedBy>
  <cp:revision>48</cp:revision>
  <dcterms:created xsi:type="dcterms:W3CDTF">2013-10-11T07:32:34Z</dcterms:created>
  <dcterms:modified xsi:type="dcterms:W3CDTF">2015-10-07T10:07:19Z</dcterms:modified>
</cp:coreProperties>
</file>